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9" r:id="rId2"/>
  </p:sldMasterIdLst>
  <p:notesMasterIdLst>
    <p:notesMasterId r:id="rId27"/>
  </p:notesMasterIdLst>
  <p:handoutMasterIdLst>
    <p:handoutMasterId r:id="rId28"/>
  </p:handoutMasterIdLst>
  <p:sldIdLst>
    <p:sldId id="261" r:id="rId3"/>
    <p:sldId id="264" r:id="rId4"/>
    <p:sldId id="446" r:id="rId5"/>
    <p:sldId id="456" r:id="rId6"/>
    <p:sldId id="448" r:id="rId7"/>
    <p:sldId id="449" r:id="rId8"/>
    <p:sldId id="476" r:id="rId9"/>
    <p:sldId id="467" r:id="rId10"/>
    <p:sldId id="480" r:id="rId11"/>
    <p:sldId id="468" r:id="rId12"/>
    <p:sldId id="462" r:id="rId13"/>
    <p:sldId id="477" r:id="rId14"/>
    <p:sldId id="478" r:id="rId15"/>
    <p:sldId id="479" r:id="rId16"/>
    <p:sldId id="457" r:id="rId17"/>
    <p:sldId id="417" r:id="rId18"/>
    <p:sldId id="437" r:id="rId19"/>
    <p:sldId id="365" r:id="rId20"/>
    <p:sldId id="366" r:id="rId21"/>
    <p:sldId id="440" r:id="rId22"/>
    <p:sldId id="376" r:id="rId23"/>
    <p:sldId id="377" r:id="rId24"/>
    <p:sldId id="444" r:id="rId25"/>
    <p:sldId id="266" r:id="rId26"/>
  </p:sldIdLst>
  <p:sldSz cx="9144000" cy="6858000" type="screen4x3"/>
  <p:notesSz cx="6797675" cy="9926638"/>
  <p:defaultTextStyle>
    <a:lvl1pPr marL="0" algn="l" rtl="0" latinLnBrk="0">
      <a:defRPr sz="2400" kern="1200">
        <a:solidFill>
          <a:schemeClr val="tx1"/>
        </a:solidFill>
        <a:latin typeface="+mn-lt"/>
        <a:ea typeface="+mn-ea"/>
        <a:cs typeface="+mn-cs"/>
      </a:defRPr>
    </a:lvl1pPr>
    <a:lvl2pPr marL="609585" algn="l" rtl="0" latinLnBrk="0">
      <a:defRPr sz="2400" kern="1200">
        <a:solidFill>
          <a:schemeClr val="tx1"/>
        </a:solidFill>
        <a:latin typeface="+mn-lt"/>
        <a:ea typeface="+mn-ea"/>
        <a:cs typeface="+mn-cs"/>
      </a:defRPr>
    </a:lvl2pPr>
    <a:lvl3pPr marL="1219170" algn="l" rtl="0" latinLnBrk="0">
      <a:defRPr sz="2400" kern="1200">
        <a:solidFill>
          <a:schemeClr val="tx1"/>
        </a:solidFill>
        <a:latin typeface="+mn-lt"/>
        <a:ea typeface="+mn-ea"/>
        <a:cs typeface="+mn-cs"/>
      </a:defRPr>
    </a:lvl3pPr>
    <a:lvl4pPr marL="1828754" algn="l" rtl="0" latinLnBrk="0">
      <a:defRPr sz="2400" kern="1200">
        <a:solidFill>
          <a:schemeClr val="tx1"/>
        </a:solidFill>
        <a:latin typeface="+mn-lt"/>
        <a:ea typeface="+mn-ea"/>
        <a:cs typeface="+mn-cs"/>
      </a:defRPr>
    </a:lvl4pPr>
    <a:lvl5pPr marL="2438339" algn="l" rtl="0" latinLnBrk="0">
      <a:defRPr sz="2400" kern="1200">
        <a:solidFill>
          <a:schemeClr val="tx1"/>
        </a:solidFill>
        <a:latin typeface="+mn-lt"/>
        <a:ea typeface="+mn-ea"/>
        <a:cs typeface="+mn-cs"/>
      </a:defRPr>
    </a:lvl5pPr>
    <a:lvl6pPr marL="3047924" algn="l" rtl="0" latinLnBrk="0">
      <a:defRPr sz="2400" kern="1200">
        <a:solidFill>
          <a:schemeClr val="tx1"/>
        </a:solidFill>
        <a:latin typeface="+mn-lt"/>
        <a:ea typeface="+mn-ea"/>
        <a:cs typeface="+mn-cs"/>
      </a:defRPr>
    </a:lvl6pPr>
    <a:lvl7pPr marL="3657509" algn="l" rtl="0" latinLnBrk="0">
      <a:defRPr sz="2400" kern="1200">
        <a:solidFill>
          <a:schemeClr val="tx1"/>
        </a:solidFill>
        <a:latin typeface="+mn-lt"/>
        <a:ea typeface="+mn-ea"/>
        <a:cs typeface="+mn-cs"/>
      </a:defRPr>
    </a:lvl7pPr>
    <a:lvl8pPr marL="4267093" algn="l" rtl="0" latinLnBrk="0">
      <a:defRPr sz="2400" kern="1200">
        <a:solidFill>
          <a:schemeClr val="tx1"/>
        </a:solidFill>
        <a:latin typeface="+mn-lt"/>
        <a:ea typeface="+mn-ea"/>
        <a:cs typeface="+mn-cs"/>
      </a:defRPr>
    </a:lvl8pPr>
    <a:lvl9pPr marL="4876678" algn="l" rtl="0" latinLnBrk="0">
      <a:defRPr sz="2400" kern="1200">
        <a:solidFill>
          <a:schemeClr val="tx1"/>
        </a:solidFill>
        <a:latin typeface="+mn-lt"/>
        <a:ea typeface="+mn-ea"/>
        <a:cs typeface="+mn-cs"/>
      </a:defRPr>
    </a:lvl9pPr>
    <a:extLst/>
  </p:defaultTextStyle>
  <p:extLst>
    <p:ext uri="{EFAFB233-063F-42B5-8137-9DF3F51BA10A}">
      <p15:sldGuideLst xmlns="" xmlns:p15="http://schemas.microsoft.com/office/powerpoint/2012/main">
        <p15:guide id="1" orient="horz" pos="1616" userDrawn="1">
          <p15:clr>
            <a:srgbClr val="A4A3A4"/>
          </p15:clr>
        </p15:guide>
        <p15:guide id="2" pos="2160" userDrawn="1">
          <p15:clr>
            <a:srgbClr val="A4A3A4"/>
          </p15:clr>
        </p15:guide>
        <p15:guide id="3" orient="horz" pos="2296">
          <p15:clr>
            <a:srgbClr val="A4A3A4"/>
          </p15:clr>
        </p15:guide>
        <p15:guide id="4" orient="horz" pos="709">
          <p15:clr>
            <a:srgbClr val="A4A3A4"/>
          </p15:clr>
        </p15:guide>
        <p15:guide id="5" pos="3061">
          <p15:clr>
            <a:srgbClr val="A4A3A4"/>
          </p15:clr>
        </p15:guide>
        <p15:guide id="6" orient="horz" pos="1525">
          <p15:clr>
            <a:srgbClr val="A4A3A4"/>
          </p15:clr>
        </p15:guide>
        <p15:guide id="7" orient="horz" pos="2160">
          <p15:clr>
            <a:srgbClr val="A4A3A4"/>
          </p15:clr>
        </p15:guide>
        <p15:guide id="8" orient="horz" pos="799">
          <p15:clr>
            <a:srgbClr val="A4A3A4"/>
          </p15:clr>
        </p15:guide>
        <p15:guide id="9" pos="158">
          <p15:clr>
            <a:srgbClr val="A4A3A4"/>
          </p15:clr>
        </p15:guide>
      </p15:sldGuideLst>
    </p:ext>
    <p:ext uri="{2D200454-40CA-4A62-9FC3-DE9A4176ACB9}">
      <p15:notesGuideLst xmlns="" xmlns:p15="http://schemas.microsoft.com/office/powerpoint/2012/main">
        <p15:guide id="1" orient="horz" pos="3126">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BDFFBD"/>
    <a:srgbClr val="FFFFCC"/>
    <a:srgbClr val="003300"/>
    <a:srgbClr val="E3C3CA"/>
    <a:srgbClr val="FFFFDD"/>
    <a:srgbClr val="EFF7FB"/>
    <a:srgbClr val="268EB8"/>
    <a:srgbClr val="00823B"/>
    <a:srgbClr val="FEE6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ลักษณะชุดรูปแบบ 1 - เน้น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68" autoAdjust="0"/>
    <p:restoredTop sz="49911" autoAdjust="0"/>
  </p:normalViewPr>
  <p:slideViewPr>
    <p:cSldViewPr>
      <p:cViewPr>
        <p:scale>
          <a:sx n="77" d="100"/>
          <a:sy n="77" d="100"/>
        </p:scale>
        <p:origin x="-1266" y="-126"/>
      </p:cViewPr>
      <p:guideLst>
        <p:guide orient="horz" pos="1616"/>
        <p:guide orient="horz" pos="2296"/>
        <p:guide orient="horz" pos="709"/>
        <p:guide orient="horz" pos="1525"/>
        <p:guide orient="horz" pos="2160"/>
        <p:guide orient="horz" pos="799"/>
        <p:guide pos="2160"/>
        <p:guide pos="3061"/>
        <p:guide pos="158"/>
      </p:guideLst>
    </p:cSldViewPr>
  </p:slideViewPr>
  <p:notesTextViewPr>
    <p:cViewPr>
      <p:scale>
        <a:sx n="100" d="100"/>
        <a:sy n="100" d="100"/>
      </p:scale>
      <p:origin x="0" y="0"/>
    </p:cViewPr>
  </p:notesTextViewPr>
  <p:sorterViewPr>
    <p:cViewPr>
      <p:scale>
        <a:sx n="140" d="100"/>
        <a:sy n="140" d="100"/>
      </p:scale>
      <p:origin x="0" y="0"/>
    </p:cViewPr>
  </p:sorterViewPr>
  <p:notesViewPr>
    <p:cSldViewPr showGuides="1">
      <p:cViewPr>
        <p:scale>
          <a:sx n="75" d="100"/>
          <a:sy n="75" d="100"/>
        </p:scale>
        <p:origin x="-2364" y="72"/>
      </p:cViewPr>
      <p:guideLst>
        <p:guide orient="horz" pos="3126"/>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__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__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___Microsoft_Excel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h-TH"/>
  <c:roundedCorners val="0"/>
  <mc:AlternateContent xmlns:mc="http://schemas.openxmlformats.org/markup-compatibility/2006">
    <mc:Choice xmlns:c14="http://schemas.microsoft.com/office/drawing/2007/8/2/chart" Requires="c14">
      <c14:style val="114"/>
    </mc:Choice>
    <mc:Fallback>
      <c:style val="14"/>
    </mc:Fallback>
  </mc:AlternateContent>
  <c:chart>
    <c:autoTitleDeleted val="1"/>
    <c:plotArea>
      <c:layout>
        <c:manualLayout>
          <c:layoutTarget val="inner"/>
          <c:xMode val="edge"/>
          <c:yMode val="edge"/>
          <c:x val="6.9841269841269843E-2"/>
          <c:y val="8.3932853717026384E-2"/>
          <c:w val="0.553968253968254"/>
          <c:h val="0.83693045563549162"/>
        </c:manualLayout>
      </c:layout>
      <c:pieChart>
        <c:varyColors val="1"/>
        <c:ser>
          <c:idx val="0"/>
          <c:order val="0"/>
          <c:tx>
            <c:strRef>
              <c:f>Sheet1!$A$2</c:f>
              <c:strCache>
                <c:ptCount val="1"/>
                <c:pt idx="0">
                  <c:v>Number of IDs </c:v>
                </c:pt>
              </c:strCache>
            </c:strRef>
          </c:tx>
          <c:dPt>
            <c:idx val="0"/>
            <c:bubble3D val="0"/>
            <c:spPr>
              <a:solidFill>
                <a:schemeClr val="accent2">
                  <a:lumMod val="60000"/>
                  <a:lumOff val="40000"/>
                </a:schemeClr>
              </a:solidFill>
            </c:spPr>
          </c:dPt>
          <c:dPt>
            <c:idx val="1"/>
            <c:bubble3D val="0"/>
            <c:spPr>
              <a:solidFill>
                <a:srgbClr val="0070C0"/>
              </a:solidFill>
            </c:spPr>
          </c:dPt>
          <c:dPt>
            <c:idx val="2"/>
            <c:bubble3D val="0"/>
            <c:spPr>
              <a:solidFill>
                <a:srgbClr val="FFC000"/>
              </a:solidFill>
            </c:spPr>
          </c:dPt>
          <c:dLbls>
            <c:dLbl>
              <c:idx val="0"/>
              <c:layout>
                <c:manualLayout>
                  <c:x val="-1.063937342565883E-2"/>
                  <c:y val="9.4628087135599795E-2"/>
                </c:manualLayout>
              </c:layout>
              <c:spPr/>
              <c:txPr>
                <a:bodyPr/>
                <a:lstStyle/>
                <a:p>
                  <a:pPr>
                    <a:defRPr sz="2400" b="1">
                      <a:latin typeface="Browallia New" pitchFamily="34" charset="-34"/>
                      <a:cs typeface="Browallia New" pitchFamily="34" charset="-34"/>
                    </a:defRPr>
                  </a:pPr>
                  <a:endParaRPr lang="th-TH"/>
                </a:p>
              </c:txP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10165014078992939"/>
                  <c:y val="-0.247187320026801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6.4706363188542351E-2"/>
                  <c:y val="0.16171918242587627"/>
                </c:manualLayout>
              </c:layout>
              <c:spPr/>
              <c:txPr>
                <a:bodyPr/>
                <a:lstStyle/>
                <a:p>
                  <a:pPr>
                    <a:defRPr sz="3200" b="1">
                      <a:latin typeface="Browallia New" pitchFamily="34" charset="-34"/>
                      <a:cs typeface="Browallia New" pitchFamily="34" charset="-34"/>
                    </a:defRPr>
                  </a:pPr>
                  <a:endParaRPr lang="th-TH"/>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4000" b="1">
                    <a:latin typeface="Browallia New" pitchFamily="34" charset="-34"/>
                    <a:cs typeface="Browallia New" pitchFamily="34" charset="-34"/>
                  </a:defRPr>
                </a:pPr>
                <a:endParaRPr lang="th-TH"/>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Sheet1!$B$1:$D$1</c:f>
              <c:strCache>
                <c:ptCount val="3"/>
                <c:pt idx="0">
                  <c:v>0-33%</c:v>
                </c:pt>
                <c:pt idx="1">
                  <c:v>33-50%</c:v>
                </c:pt>
                <c:pt idx="2">
                  <c:v>More than 50%</c:v>
                </c:pt>
              </c:strCache>
            </c:strRef>
          </c:cat>
          <c:val>
            <c:numRef>
              <c:f>Sheet1!$B$2:$D$2</c:f>
              <c:numCache>
                <c:formatCode>0%</c:formatCode>
                <c:ptCount val="3"/>
                <c:pt idx="0">
                  <c:v>0.02</c:v>
                </c:pt>
                <c:pt idx="1">
                  <c:v>0.85</c:v>
                </c:pt>
                <c:pt idx="2">
                  <c:v>0.11</c:v>
                </c:pt>
              </c:numCache>
            </c:numRef>
          </c:val>
        </c:ser>
        <c:ser>
          <c:idx val="1"/>
          <c:order val="1"/>
          <c:tx>
            <c:strRef>
              <c:f>Sheet1!$A$3</c:f>
              <c:strCache>
                <c:ptCount val="1"/>
              </c:strCache>
            </c:strRef>
          </c:tx>
          <c:dPt>
            <c:idx val="0"/>
            <c:bubble3D val="0"/>
          </c:dPt>
          <c:dPt>
            <c:idx val="1"/>
            <c:bubble3D val="0"/>
          </c:dPt>
          <c:dPt>
            <c:idx val="2"/>
            <c:bubble3D val="0"/>
          </c:dPt>
          <c:cat>
            <c:strRef>
              <c:f>Sheet1!$B$1:$D$1</c:f>
              <c:strCache>
                <c:ptCount val="3"/>
                <c:pt idx="0">
                  <c:v>0-33%</c:v>
                </c:pt>
                <c:pt idx="1">
                  <c:v>33-50%</c:v>
                </c:pt>
                <c:pt idx="2">
                  <c:v>More than 50%</c:v>
                </c:pt>
              </c:strCache>
            </c:strRef>
          </c:cat>
          <c:val>
            <c:numRef>
              <c:f>Sheet1!$B$3:$D$3</c:f>
              <c:numCache>
                <c:formatCode>General</c:formatCode>
                <c:ptCount val="3"/>
              </c:numCache>
            </c:numRef>
          </c:val>
        </c:ser>
        <c:ser>
          <c:idx val="2"/>
          <c:order val="2"/>
          <c:tx>
            <c:strRef>
              <c:f>Sheet1!$A$4</c:f>
              <c:strCache>
                <c:ptCount val="1"/>
              </c:strCache>
            </c:strRef>
          </c:tx>
          <c:dPt>
            <c:idx val="0"/>
            <c:bubble3D val="0"/>
          </c:dPt>
          <c:dPt>
            <c:idx val="1"/>
            <c:bubble3D val="0"/>
          </c:dPt>
          <c:dPt>
            <c:idx val="2"/>
            <c:bubble3D val="0"/>
          </c:dPt>
          <c:cat>
            <c:strRef>
              <c:f>Sheet1!$B$1:$D$1</c:f>
              <c:strCache>
                <c:ptCount val="3"/>
                <c:pt idx="0">
                  <c:v>0-33%</c:v>
                </c:pt>
                <c:pt idx="1">
                  <c:v>33-50%</c:v>
                </c:pt>
                <c:pt idx="2">
                  <c:v>More than 50%</c:v>
                </c:pt>
              </c:strCache>
            </c:strRef>
          </c:cat>
          <c:val>
            <c:numRef>
              <c:f>Sheet1!$B$4:$D$4</c:f>
              <c:numCache>
                <c:formatCode>General</c:formatCode>
                <c:ptCount val="3"/>
              </c:numCache>
            </c:numRef>
          </c:val>
        </c:ser>
        <c:dLbls>
          <c:showLegendKey val="0"/>
          <c:showVal val="0"/>
          <c:showCatName val="0"/>
          <c:showSerName val="0"/>
          <c:showPercent val="0"/>
          <c:showBubbleSize val="0"/>
          <c:showLeaderLines val="1"/>
        </c:dLbls>
        <c:firstSliceAng val="0"/>
      </c:pieChart>
    </c:plotArea>
    <c:legend>
      <c:legendPos val="r"/>
      <c:legendEntry>
        <c:idx val="2"/>
        <c:txPr>
          <a:bodyPr/>
          <a:lstStyle/>
          <a:p>
            <a:pPr>
              <a:defRPr sz="2800">
                <a:latin typeface="Browallia New" pitchFamily="34" charset="-34"/>
                <a:cs typeface="Browallia New" pitchFamily="34" charset="-34"/>
              </a:defRPr>
            </a:pPr>
            <a:endParaRPr lang="th-TH"/>
          </a:p>
        </c:txPr>
      </c:legendEntry>
      <c:layout>
        <c:manualLayout>
          <c:xMode val="edge"/>
          <c:yMode val="edge"/>
          <c:x val="0.61633534246693211"/>
          <c:y val="0.32287343108188965"/>
          <c:w val="0.38366465753306789"/>
          <c:h val="0.29119411447023735"/>
        </c:manualLayout>
      </c:layout>
      <c:overlay val="0"/>
      <c:txPr>
        <a:bodyPr/>
        <a:lstStyle/>
        <a:p>
          <a:pPr>
            <a:defRPr sz="2800">
              <a:latin typeface="Browallia New" pitchFamily="34" charset="-34"/>
              <a:cs typeface="Browallia New" pitchFamily="34" charset="-34"/>
            </a:defRPr>
          </a:pPr>
          <a:endParaRPr lang="th-TH"/>
        </a:p>
      </c:txPr>
    </c:legend>
    <c:plotVisOnly val="1"/>
    <c:dispBlanksAs val="zero"/>
    <c:showDLblsOverMax val="0"/>
  </c:chart>
  <c:txPr>
    <a:bodyPr/>
    <a:lstStyle/>
    <a:p>
      <a:pPr>
        <a:defRPr sz="1800"/>
      </a:pPr>
      <a:endParaRPr lang="th-TH"/>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th-TH"/>
  <c:roundedCorners val="0"/>
  <mc:AlternateContent xmlns:mc="http://schemas.openxmlformats.org/markup-compatibility/2006">
    <mc:Choice xmlns:c14="http://schemas.microsoft.com/office/drawing/2007/8/2/chart" Requires="c14">
      <c14:style val="114"/>
    </mc:Choice>
    <mc:Fallback>
      <c:style val="14"/>
    </mc:Fallback>
  </mc:AlternateContent>
  <c:chart>
    <c:autoTitleDeleted val="1"/>
    <c:plotArea>
      <c:layout/>
      <c:pieChart>
        <c:varyColors val="1"/>
        <c:ser>
          <c:idx val="0"/>
          <c:order val="0"/>
          <c:tx>
            <c:strRef>
              <c:f>Sheet1!$A$2</c:f>
              <c:strCache>
                <c:ptCount val="1"/>
                <c:pt idx="0">
                  <c:v>Number of IDs </c:v>
                </c:pt>
              </c:strCache>
            </c:strRef>
          </c:tx>
          <c:dPt>
            <c:idx val="0"/>
            <c:bubble3D val="0"/>
            <c:spPr>
              <a:solidFill>
                <a:schemeClr val="accent5">
                  <a:lumMod val="60000"/>
                  <a:lumOff val="40000"/>
                </a:schemeClr>
              </a:solidFill>
            </c:spPr>
          </c:dPt>
          <c:dPt>
            <c:idx val="1"/>
            <c:bubble3D val="0"/>
            <c:spPr>
              <a:solidFill>
                <a:schemeClr val="bg2">
                  <a:lumMod val="50000"/>
                </a:schemeClr>
              </a:solidFill>
            </c:spPr>
          </c:dPt>
          <c:dLbls>
            <c:dLbl>
              <c:idx val="0"/>
              <c:layout>
                <c:manualLayout>
                  <c:x val="-0.15743198323038851"/>
                  <c:y val="0.1393802398024151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3200" b="1">
                    <a:latin typeface="Browallia New" pitchFamily="34" charset="-34"/>
                    <a:cs typeface="Browallia New" pitchFamily="34" charset="-34"/>
                  </a:defRPr>
                </a:pPr>
                <a:endParaRPr lang="th-TH"/>
              </a:p>
            </c:txPr>
            <c:dLblPos val="ct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Sheet1!$B$1:$C$1</c:f>
              <c:strCache>
                <c:ptCount val="2"/>
                <c:pt idx="0">
                  <c:v>CEO duality</c:v>
                </c:pt>
                <c:pt idx="1">
                  <c:v>Separation of Chairman and CEO roles</c:v>
                </c:pt>
              </c:strCache>
            </c:strRef>
          </c:cat>
          <c:val>
            <c:numRef>
              <c:f>Sheet1!$B$2:$C$2</c:f>
              <c:numCache>
                <c:formatCode>0%</c:formatCode>
                <c:ptCount val="2"/>
                <c:pt idx="0">
                  <c:v>0.12</c:v>
                </c:pt>
                <c:pt idx="1">
                  <c:v>0.88</c:v>
                </c:pt>
              </c:numCache>
            </c:numRef>
          </c:val>
        </c:ser>
        <c:ser>
          <c:idx val="1"/>
          <c:order val="1"/>
          <c:tx>
            <c:strRef>
              <c:f>Sheet1!$A$3</c:f>
              <c:strCache>
                <c:ptCount val="1"/>
              </c:strCache>
            </c:strRef>
          </c:tx>
          <c:dPt>
            <c:idx val="0"/>
            <c:bubble3D val="0"/>
          </c:dPt>
          <c:dPt>
            <c:idx val="1"/>
            <c:bubble3D val="0"/>
          </c:dPt>
          <c:cat>
            <c:strRef>
              <c:f>Sheet1!$B$1:$C$1</c:f>
              <c:strCache>
                <c:ptCount val="2"/>
                <c:pt idx="0">
                  <c:v>CEO duality</c:v>
                </c:pt>
                <c:pt idx="1">
                  <c:v>Separation of Chairman and CEO roles</c:v>
                </c:pt>
              </c:strCache>
            </c:strRef>
          </c:cat>
          <c:val>
            <c:numRef>
              <c:f>Sheet1!$B$3:$C$3</c:f>
              <c:numCache>
                <c:formatCode>General</c:formatCode>
                <c:ptCount val="2"/>
              </c:numCache>
            </c:numRef>
          </c:val>
        </c:ser>
        <c:ser>
          <c:idx val="2"/>
          <c:order val="2"/>
          <c:tx>
            <c:strRef>
              <c:f>Sheet1!$A$4</c:f>
              <c:strCache>
                <c:ptCount val="1"/>
              </c:strCache>
            </c:strRef>
          </c:tx>
          <c:dPt>
            <c:idx val="0"/>
            <c:bubble3D val="0"/>
          </c:dPt>
          <c:dPt>
            <c:idx val="1"/>
            <c:bubble3D val="0"/>
          </c:dPt>
          <c:cat>
            <c:strRef>
              <c:f>Sheet1!$B$1:$C$1</c:f>
              <c:strCache>
                <c:ptCount val="2"/>
                <c:pt idx="0">
                  <c:v>CEO duality</c:v>
                </c:pt>
                <c:pt idx="1">
                  <c:v>Separation of Chairman and CEO roles</c:v>
                </c:pt>
              </c:strCache>
            </c:strRef>
          </c:cat>
          <c:val>
            <c:numRef>
              <c:f>Sheet1!$B$4:$C$4</c:f>
              <c:numCache>
                <c:formatCode>General</c:formatCode>
                <c:ptCount val="2"/>
              </c:numCache>
            </c:numRef>
          </c:val>
        </c:ser>
        <c:dLbls>
          <c:showLegendKey val="0"/>
          <c:showVal val="0"/>
          <c:showCatName val="0"/>
          <c:showSerName val="0"/>
          <c:showPercent val="0"/>
          <c:showBubbleSize val="0"/>
          <c:showLeaderLines val="1"/>
        </c:dLbls>
        <c:firstSliceAng val="0"/>
      </c:pieChart>
    </c:plotArea>
    <c:legend>
      <c:legendPos val="b"/>
      <c:legendEntry>
        <c:idx val="1"/>
        <c:txPr>
          <a:bodyPr/>
          <a:lstStyle/>
          <a:p>
            <a:pPr>
              <a:defRPr sz="2000">
                <a:solidFill>
                  <a:schemeClr val="tx1"/>
                </a:solidFill>
                <a:latin typeface="Browallia New" pitchFamily="34" charset="-34"/>
                <a:cs typeface="Browallia New" pitchFamily="34" charset="-34"/>
              </a:defRPr>
            </a:pPr>
            <a:endParaRPr lang="th-TH"/>
          </a:p>
        </c:txPr>
      </c:legendEntry>
      <c:layout>
        <c:manualLayout>
          <c:xMode val="edge"/>
          <c:yMode val="edge"/>
          <c:x val="3.9508135665920811E-2"/>
          <c:y val="0.83208810132207534"/>
          <c:w val="0.91651687548343685"/>
          <c:h val="0.14032073359370326"/>
        </c:manualLayout>
      </c:layout>
      <c:overlay val="0"/>
      <c:txPr>
        <a:bodyPr/>
        <a:lstStyle/>
        <a:p>
          <a:pPr>
            <a:defRPr sz="2000">
              <a:solidFill>
                <a:schemeClr val="tx1"/>
              </a:solidFill>
              <a:latin typeface="Browallia New" pitchFamily="34" charset="-34"/>
              <a:cs typeface="Browallia New" pitchFamily="34" charset="-34"/>
            </a:defRPr>
          </a:pPr>
          <a:endParaRPr lang="th-TH"/>
        </a:p>
      </c:txPr>
    </c:legend>
    <c:plotVisOnly val="1"/>
    <c:dispBlanksAs val="zero"/>
    <c:showDLblsOverMax val="0"/>
  </c:chart>
  <c:txPr>
    <a:bodyPr/>
    <a:lstStyle/>
    <a:p>
      <a:pPr>
        <a:defRPr sz="1800"/>
      </a:pPr>
      <a:endParaRPr lang="th-TH"/>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th-TH"/>
  <c:roundedCorners val="0"/>
  <mc:AlternateContent xmlns:mc="http://schemas.openxmlformats.org/markup-compatibility/2006">
    <mc:Choice xmlns:c14="http://schemas.microsoft.com/office/drawing/2007/8/2/chart" Requires="c14">
      <c14:style val="114"/>
    </mc:Choice>
    <mc:Fallback>
      <c:style val="14"/>
    </mc:Fallback>
  </mc:AlternateContent>
  <c:chart>
    <c:autoTitleDeleted val="1"/>
    <c:plotArea>
      <c:layout>
        <c:manualLayout>
          <c:layoutTarget val="inner"/>
          <c:xMode val="edge"/>
          <c:yMode val="edge"/>
          <c:x val="3.823951513280225E-2"/>
          <c:y val="9.2587596087207236E-2"/>
          <c:w val="0.92352096973439546"/>
          <c:h val="0.74372005403279706"/>
        </c:manualLayout>
      </c:layout>
      <c:pieChart>
        <c:varyColors val="1"/>
        <c:ser>
          <c:idx val="0"/>
          <c:order val="0"/>
          <c:tx>
            <c:strRef>
              <c:f>Sheet1!$A$2</c:f>
              <c:strCache>
                <c:ptCount val="1"/>
                <c:pt idx="0">
                  <c:v>Number of IDs </c:v>
                </c:pt>
              </c:strCache>
            </c:strRef>
          </c:tx>
          <c:dPt>
            <c:idx val="0"/>
            <c:bubble3D val="0"/>
            <c:spPr>
              <a:solidFill>
                <a:schemeClr val="accent3">
                  <a:lumMod val="60000"/>
                  <a:lumOff val="40000"/>
                </a:schemeClr>
              </a:solidFill>
            </c:spPr>
          </c:dPt>
          <c:dPt>
            <c:idx val="1"/>
            <c:bubble3D val="0"/>
            <c:spPr>
              <a:solidFill>
                <a:schemeClr val="accent6">
                  <a:lumMod val="60000"/>
                  <a:lumOff val="40000"/>
                </a:schemeClr>
              </a:solidFill>
            </c:spPr>
          </c:dPt>
          <c:dLbls>
            <c:spPr>
              <a:noFill/>
              <a:ln>
                <a:noFill/>
              </a:ln>
              <a:effectLst/>
            </c:spPr>
            <c:txPr>
              <a:bodyPr/>
              <a:lstStyle/>
              <a:p>
                <a:pPr>
                  <a:defRPr sz="3200" b="1">
                    <a:latin typeface="Browallia New" pitchFamily="34" charset="-34"/>
                    <a:cs typeface="Browallia New" pitchFamily="34" charset="-34"/>
                  </a:defRPr>
                </a:pPr>
                <a:endParaRPr lang="th-TH"/>
              </a:p>
            </c:txPr>
            <c:dLblPos val="ct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Sheet1!$B$1:$C$1</c:f>
              <c:strCache>
                <c:ptCount val="2"/>
                <c:pt idx="0">
                  <c:v>Non-independent</c:v>
                </c:pt>
                <c:pt idx="1">
                  <c:v>Independent</c:v>
                </c:pt>
              </c:strCache>
            </c:strRef>
          </c:cat>
          <c:val>
            <c:numRef>
              <c:f>Sheet1!$B$2:$C$2</c:f>
              <c:numCache>
                <c:formatCode>0%</c:formatCode>
                <c:ptCount val="2"/>
                <c:pt idx="0">
                  <c:v>0.61</c:v>
                </c:pt>
                <c:pt idx="1">
                  <c:v>0.36</c:v>
                </c:pt>
              </c:numCache>
            </c:numRef>
          </c:val>
        </c:ser>
        <c:ser>
          <c:idx val="1"/>
          <c:order val="1"/>
          <c:tx>
            <c:strRef>
              <c:f>Sheet1!$A$3</c:f>
              <c:strCache>
                <c:ptCount val="1"/>
              </c:strCache>
            </c:strRef>
          </c:tx>
          <c:dPt>
            <c:idx val="0"/>
            <c:bubble3D val="0"/>
          </c:dPt>
          <c:dPt>
            <c:idx val="1"/>
            <c:bubble3D val="0"/>
          </c:dPt>
          <c:cat>
            <c:strRef>
              <c:f>Sheet1!$B$1:$C$1</c:f>
              <c:strCache>
                <c:ptCount val="2"/>
                <c:pt idx="0">
                  <c:v>Non-independent</c:v>
                </c:pt>
                <c:pt idx="1">
                  <c:v>Independent</c:v>
                </c:pt>
              </c:strCache>
            </c:strRef>
          </c:cat>
          <c:val>
            <c:numRef>
              <c:f>Sheet1!$B$3:$C$3</c:f>
              <c:numCache>
                <c:formatCode>General</c:formatCode>
                <c:ptCount val="2"/>
              </c:numCache>
            </c:numRef>
          </c:val>
        </c:ser>
        <c:ser>
          <c:idx val="2"/>
          <c:order val="2"/>
          <c:tx>
            <c:strRef>
              <c:f>Sheet1!$A$4</c:f>
              <c:strCache>
                <c:ptCount val="1"/>
              </c:strCache>
            </c:strRef>
          </c:tx>
          <c:dPt>
            <c:idx val="0"/>
            <c:bubble3D val="0"/>
          </c:dPt>
          <c:dPt>
            <c:idx val="1"/>
            <c:bubble3D val="0"/>
          </c:dPt>
          <c:cat>
            <c:strRef>
              <c:f>Sheet1!$B$1:$C$1</c:f>
              <c:strCache>
                <c:ptCount val="2"/>
                <c:pt idx="0">
                  <c:v>Non-independent</c:v>
                </c:pt>
                <c:pt idx="1">
                  <c:v>Independent</c:v>
                </c:pt>
              </c:strCache>
            </c:strRef>
          </c:cat>
          <c:val>
            <c:numRef>
              <c:f>Sheet1!$B$4:$C$4</c:f>
              <c:numCache>
                <c:formatCode>General</c:formatCode>
                <c:ptCount val="2"/>
              </c:numCache>
            </c:numRef>
          </c:val>
        </c:ser>
        <c:dLbls>
          <c:showLegendKey val="0"/>
          <c:showVal val="0"/>
          <c:showCatName val="0"/>
          <c:showSerName val="0"/>
          <c:showPercent val="0"/>
          <c:showBubbleSize val="0"/>
          <c:showLeaderLines val="1"/>
        </c:dLbls>
        <c:firstSliceAng val="0"/>
      </c:pieChart>
    </c:plotArea>
    <c:legend>
      <c:legendPos val="b"/>
      <c:layout>
        <c:manualLayout>
          <c:xMode val="edge"/>
          <c:yMode val="edge"/>
          <c:x val="1.8713000805575468E-2"/>
          <c:y val="0.90649892516351793"/>
          <c:w val="0.89999997262740505"/>
          <c:h val="8.7902049684073905E-2"/>
        </c:manualLayout>
      </c:layout>
      <c:overlay val="0"/>
      <c:txPr>
        <a:bodyPr/>
        <a:lstStyle/>
        <a:p>
          <a:pPr>
            <a:defRPr sz="2000">
              <a:latin typeface="Browallia New" pitchFamily="34" charset="-34"/>
              <a:cs typeface="Browallia New" pitchFamily="34" charset="-34"/>
            </a:defRPr>
          </a:pPr>
          <a:endParaRPr lang="th-TH"/>
        </a:p>
      </c:txPr>
    </c:legend>
    <c:plotVisOnly val="1"/>
    <c:dispBlanksAs val="zero"/>
    <c:showDLblsOverMax val="0"/>
  </c:chart>
  <c:txPr>
    <a:bodyPr/>
    <a:lstStyle/>
    <a:p>
      <a:pPr>
        <a:defRPr sz="1800"/>
      </a:pPr>
      <a:endParaRPr lang="th-TH"/>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ตัวแทนหัวกระดาษ 1"/>
          <p:cNvSpPr>
            <a:spLocks noGrp="1"/>
          </p:cNvSpPr>
          <p:nvPr>
            <p:ph type="hdr" sz="quarter"/>
          </p:nvPr>
        </p:nvSpPr>
        <p:spPr>
          <a:xfrm>
            <a:off x="0" y="0"/>
            <a:ext cx="2946401" cy="496888"/>
          </a:xfrm>
          <a:prstGeom prst="rect">
            <a:avLst/>
          </a:prstGeom>
        </p:spPr>
        <p:txBody>
          <a:bodyPr vert="horz" lIns="91427" tIns="45714" rIns="91427" bIns="45714" rtlCol="0"/>
          <a:lstStyle>
            <a:lvl1pPr algn="l">
              <a:defRPr sz="1200"/>
            </a:lvl1pPr>
          </a:lstStyle>
          <a:p>
            <a:endParaRPr lang="en-US"/>
          </a:p>
        </p:txBody>
      </p:sp>
      <p:sp>
        <p:nvSpPr>
          <p:cNvPr id="3" name="ตัวแทนวันที่ 2"/>
          <p:cNvSpPr>
            <a:spLocks noGrp="1"/>
          </p:cNvSpPr>
          <p:nvPr>
            <p:ph type="dt" sz="quarter" idx="1"/>
          </p:nvPr>
        </p:nvSpPr>
        <p:spPr>
          <a:xfrm>
            <a:off x="3849687" y="0"/>
            <a:ext cx="2946401" cy="496888"/>
          </a:xfrm>
          <a:prstGeom prst="rect">
            <a:avLst/>
          </a:prstGeom>
        </p:spPr>
        <p:txBody>
          <a:bodyPr vert="horz" lIns="91427" tIns="45714" rIns="91427" bIns="45714" rtlCol="0"/>
          <a:lstStyle>
            <a:lvl1pPr algn="r">
              <a:defRPr sz="1200"/>
            </a:lvl1pPr>
          </a:lstStyle>
          <a:p>
            <a:fld id="{60BB2FF5-BF25-4BC8-AEFE-48A4108B33D4}" type="datetimeFigureOut">
              <a:rPr lang="en-US" smtClean="0"/>
              <a:t>1/19/2018</a:t>
            </a:fld>
            <a:endParaRPr lang="en-US"/>
          </a:p>
        </p:txBody>
      </p:sp>
      <p:sp>
        <p:nvSpPr>
          <p:cNvPr id="4" name="ตัวแทนท้ายกระดาษ 3"/>
          <p:cNvSpPr>
            <a:spLocks noGrp="1"/>
          </p:cNvSpPr>
          <p:nvPr>
            <p:ph type="ftr" sz="quarter" idx="2"/>
          </p:nvPr>
        </p:nvSpPr>
        <p:spPr>
          <a:xfrm>
            <a:off x="0" y="9428165"/>
            <a:ext cx="2946401" cy="496887"/>
          </a:xfrm>
          <a:prstGeom prst="rect">
            <a:avLst/>
          </a:prstGeom>
        </p:spPr>
        <p:txBody>
          <a:bodyPr vert="horz" lIns="91427" tIns="45714" rIns="91427" bIns="45714" rtlCol="0" anchor="b"/>
          <a:lstStyle>
            <a:lvl1pPr algn="l">
              <a:defRPr sz="1200"/>
            </a:lvl1pPr>
          </a:lstStyle>
          <a:p>
            <a:endParaRPr lang="en-US"/>
          </a:p>
        </p:txBody>
      </p:sp>
      <p:sp>
        <p:nvSpPr>
          <p:cNvPr id="5" name="ตัวแทนหมายเลขภาพนิ่ง 4"/>
          <p:cNvSpPr>
            <a:spLocks noGrp="1"/>
          </p:cNvSpPr>
          <p:nvPr>
            <p:ph type="sldNum" sz="quarter" idx="3"/>
          </p:nvPr>
        </p:nvSpPr>
        <p:spPr>
          <a:xfrm>
            <a:off x="3849687" y="9428165"/>
            <a:ext cx="2946401" cy="496887"/>
          </a:xfrm>
          <a:prstGeom prst="rect">
            <a:avLst/>
          </a:prstGeom>
        </p:spPr>
        <p:txBody>
          <a:bodyPr vert="horz" lIns="91427" tIns="45714" rIns="91427" bIns="45714" rtlCol="0" anchor="b"/>
          <a:lstStyle>
            <a:lvl1pPr algn="r">
              <a:defRPr sz="1200"/>
            </a:lvl1pPr>
          </a:lstStyle>
          <a:p>
            <a:fld id="{C3F31201-2347-4C69-BC8F-DA8900FFD20C}" type="slidenum">
              <a:rPr lang="en-US" smtClean="0"/>
              <a:t>‹#›</a:t>
            </a:fld>
            <a:endParaRPr lang="en-US"/>
          </a:p>
        </p:txBody>
      </p:sp>
    </p:spTree>
    <p:extLst>
      <p:ext uri="{BB962C8B-B14F-4D97-AF65-F5344CB8AC3E}">
        <p14:creationId xmlns:p14="http://schemas.microsoft.com/office/powerpoint/2010/main" val="27721476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45659" cy="496332"/>
          </a:xfrm>
          <a:prstGeom prst="rect">
            <a:avLst/>
          </a:prstGeom>
        </p:spPr>
        <p:txBody>
          <a:bodyPr vert="horz" lIns="95549" tIns="47774" rIns="95549" bIns="47774" rtlCol="0"/>
          <a:lstStyle>
            <a:lvl1pPr algn="l">
              <a:defRPr sz="1300"/>
            </a:lvl1pPr>
            <a:extLst/>
          </a:lstStyle>
          <a:p>
            <a:endParaRPr lang="en-US"/>
          </a:p>
        </p:txBody>
      </p:sp>
      <p:sp>
        <p:nvSpPr>
          <p:cNvPr id="3" name="Date Placeholder 2"/>
          <p:cNvSpPr>
            <a:spLocks noGrp="1"/>
          </p:cNvSpPr>
          <p:nvPr>
            <p:ph type="dt" idx="1"/>
          </p:nvPr>
        </p:nvSpPr>
        <p:spPr>
          <a:xfrm>
            <a:off x="3850445" y="2"/>
            <a:ext cx="2945659" cy="496332"/>
          </a:xfrm>
          <a:prstGeom prst="rect">
            <a:avLst/>
          </a:prstGeom>
        </p:spPr>
        <p:txBody>
          <a:bodyPr vert="horz" lIns="95549" tIns="47774" rIns="95549" bIns="47774" rtlCol="0"/>
          <a:lstStyle>
            <a:lvl1pPr algn="r">
              <a:defRPr sz="1300"/>
            </a:lvl1pPr>
            <a:extLst/>
          </a:lstStyle>
          <a:p>
            <a:fld id="{A8ADFD5B-A66C-449C-B6E8-FB716D07777D}" type="datetimeFigureOut">
              <a:rPr lang="en-US" smtClean="0"/>
              <a:pPr/>
              <a:t>1/19/2018</a:t>
            </a:fld>
            <a:endParaRPr lang="en-US"/>
          </a:p>
        </p:txBody>
      </p:sp>
      <p:sp>
        <p:nvSpPr>
          <p:cNvPr id="4" name="Slide Image Placeholder 3"/>
          <p:cNvSpPr>
            <a:spLocks noGrp="1" noRot="1" noChangeAspect="1"/>
          </p:cNvSpPr>
          <p:nvPr>
            <p:ph type="sldImg" idx="2"/>
          </p:nvPr>
        </p:nvSpPr>
        <p:spPr>
          <a:xfrm>
            <a:off x="917575" y="746125"/>
            <a:ext cx="4962525" cy="3722688"/>
          </a:xfrm>
          <a:prstGeom prst="rect">
            <a:avLst/>
          </a:prstGeom>
          <a:noFill/>
          <a:ln w="12700">
            <a:solidFill>
              <a:prstClr val="black"/>
            </a:solidFill>
          </a:ln>
        </p:spPr>
        <p:txBody>
          <a:bodyPr vert="horz" lIns="95549" tIns="47774" rIns="95549" bIns="47774" rtlCol="0" anchor="ctr"/>
          <a:lstStyle>
            <a:extLst/>
          </a:lstStyle>
          <a:p>
            <a:endParaRPr lang="en-US"/>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5549" tIns="47774" rIns="95549" bIns="47774" rtlCol="0">
            <a:normAutofit/>
          </a:bodyPr>
          <a:lstStyle>
            <a:extLst/>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428585"/>
            <a:ext cx="2945659" cy="496332"/>
          </a:xfrm>
          <a:prstGeom prst="rect">
            <a:avLst/>
          </a:prstGeom>
        </p:spPr>
        <p:txBody>
          <a:bodyPr vert="horz" lIns="95549" tIns="47774" rIns="95549" bIns="47774" rtlCol="0" anchor="b"/>
          <a:lstStyle>
            <a:lvl1pPr algn="l">
              <a:defRPr sz="1300"/>
            </a:lvl1pPr>
            <a:extLst/>
          </a:lstStyle>
          <a:p>
            <a:endParaRPr lang="en-US"/>
          </a:p>
        </p:txBody>
      </p:sp>
      <p:sp>
        <p:nvSpPr>
          <p:cNvPr id="7" name="Slide Number Placeholder 6"/>
          <p:cNvSpPr>
            <a:spLocks noGrp="1"/>
          </p:cNvSpPr>
          <p:nvPr>
            <p:ph type="sldNum" sz="quarter" idx="5"/>
          </p:nvPr>
        </p:nvSpPr>
        <p:spPr>
          <a:xfrm>
            <a:off x="3850445" y="9428585"/>
            <a:ext cx="2945659" cy="496332"/>
          </a:xfrm>
          <a:prstGeom prst="rect">
            <a:avLst/>
          </a:prstGeom>
        </p:spPr>
        <p:txBody>
          <a:bodyPr vert="horz" lIns="95549" tIns="47774" rIns="95549" bIns="47774" rtlCol="0" anchor="b"/>
          <a:lstStyle>
            <a:lvl1pPr algn="r">
              <a:defRPr sz="1300"/>
            </a:lvl1pPr>
            <a:extLst/>
          </a:lstStyle>
          <a:p>
            <a:fld id="{CA5D3BF3-D352-46FC-8343-31F56E6730EA}" type="slidenum">
              <a:rPr lang="en-US" smtClean="0"/>
              <a:pPr/>
              <a:t>‹#›</a:t>
            </a:fld>
            <a:endParaRPr lang="en-US"/>
          </a:p>
        </p:txBody>
      </p:sp>
    </p:spTree>
    <p:extLst>
      <p:ext uri="{BB962C8B-B14F-4D97-AF65-F5344CB8AC3E}">
        <p14:creationId xmlns:p14="http://schemas.microsoft.com/office/powerpoint/2010/main" val="1676860100"/>
      </p:ext>
    </p:extLst>
  </p:cSld>
  <p:clrMap bg1="lt1" tx1="dk1" bg2="lt2" tx2="dk2" accent1="accent1" accent2="accent2" accent3="accent3" accent4="accent4" accent5="accent5" accent6="accent6" hlink="hlink" folHlink="folHlink"/>
  <p:notesStyle>
    <a:lvl1pPr marL="0" algn="l" rtl="0">
      <a:defRPr sz="1600" kern="1200">
        <a:solidFill>
          <a:schemeClr val="tx1"/>
        </a:solidFill>
        <a:latin typeface="+mn-lt"/>
        <a:ea typeface="+mn-ea"/>
        <a:cs typeface="+mn-cs"/>
      </a:defRPr>
    </a:lvl1pPr>
    <a:lvl2pPr marL="609585" algn="l" rtl="0">
      <a:defRPr sz="1600" kern="1200">
        <a:solidFill>
          <a:schemeClr val="tx1"/>
        </a:solidFill>
        <a:latin typeface="+mn-lt"/>
        <a:ea typeface="+mn-ea"/>
        <a:cs typeface="+mn-cs"/>
      </a:defRPr>
    </a:lvl2pPr>
    <a:lvl3pPr marL="1219170" algn="l" rtl="0">
      <a:defRPr sz="1600" kern="1200">
        <a:solidFill>
          <a:schemeClr val="tx1"/>
        </a:solidFill>
        <a:latin typeface="+mn-lt"/>
        <a:ea typeface="+mn-ea"/>
        <a:cs typeface="+mn-cs"/>
      </a:defRPr>
    </a:lvl3pPr>
    <a:lvl4pPr marL="1828754" algn="l" rtl="0">
      <a:defRPr sz="1600" kern="1200">
        <a:solidFill>
          <a:schemeClr val="tx1"/>
        </a:solidFill>
        <a:latin typeface="+mn-lt"/>
        <a:ea typeface="+mn-ea"/>
        <a:cs typeface="+mn-cs"/>
      </a:defRPr>
    </a:lvl4pPr>
    <a:lvl5pPr marL="2438339" algn="l" rtl="0">
      <a:defRPr sz="1600" kern="1200">
        <a:solidFill>
          <a:schemeClr val="tx1"/>
        </a:solidFill>
        <a:latin typeface="+mn-lt"/>
        <a:ea typeface="+mn-ea"/>
        <a:cs typeface="+mn-cs"/>
      </a:defRPr>
    </a:lvl5pPr>
    <a:lvl6pPr marL="3047924" algn="l" rtl="0">
      <a:defRPr sz="1600" kern="1200">
        <a:solidFill>
          <a:schemeClr val="tx1"/>
        </a:solidFill>
        <a:latin typeface="+mn-lt"/>
        <a:ea typeface="+mn-ea"/>
        <a:cs typeface="+mn-cs"/>
      </a:defRPr>
    </a:lvl6pPr>
    <a:lvl7pPr marL="3657509" algn="l" rtl="0">
      <a:defRPr sz="1600" kern="1200">
        <a:solidFill>
          <a:schemeClr val="tx1"/>
        </a:solidFill>
        <a:latin typeface="+mn-lt"/>
        <a:ea typeface="+mn-ea"/>
        <a:cs typeface="+mn-cs"/>
      </a:defRPr>
    </a:lvl7pPr>
    <a:lvl8pPr marL="4267093" algn="l" rtl="0">
      <a:defRPr sz="1600" kern="1200">
        <a:solidFill>
          <a:schemeClr val="tx1"/>
        </a:solidFill>
        <a:latin typeface="+mn-lt"/>
        <a:ea typeface="+mn-ea"/>
        <a:cs typeface="+mn-cs"/>
      </a:defRPr>
    </a:lvl8pPr>
    <a:lvl9pPr marL="4876678" algn="l" rtl="0">
      <a:defRPr sz="16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917575" y="746125"/>
            <a:ext cx="4962525" cy="3722688"/>
          </a:xfrm>
        </p:spPr>
      </p:sp>
      <p:sp>
        <p:nvSpPr>
          <p:cNvPr id="3" name="Rectangle 2"/>
          <p:cNvSpPr>
            <a:spLocks noGrp="1"/>
          </p:cNvSpPr>
          <p:nvPr>
            <p:ph type="body" idx="1"/>
          </p:nvPr>
        </p:nvSpPr>
        <p:spPr/>
        <p:txBody>
          <a:bodyPr/>
          <a:lstStyle>
            <a:extLst/>
          </a:lstStyle>
          <a:p>
            <a:endParaRPr lang="en-US" dirty="0"/>
          </a:p>
        </p:txBody>
      </p:sp>
      <p:sp>
        <p:nvSpPr>
          <p:cNvPr id="4" name="Rectangle 3"/>
          <p:cNvSpPr>
            <a:spLocks noGrp="1"/>
          </p:cNvSpPr>
          <p:nvPr>
            <p:ph type="sldNum" sz="quarter" idx="10"/>
          </p:nvPr>
        </p:nvSpPr>
        <p:spPr/>
        <p:txBody>
          <a:bodyPr/>
          <a:lstStyle>
            <a:extLst/>
          </a:lstStyle>
          <a:p>
            <a:fld id="{CA5D3BF3-D352-46FC-8343-31F56E6730EA}" type="slidenum">
              <a:rPr lang="en-US" smtClean="0"/>
              <a:pPr/>
              <a:t>1</a:t>
            </a:fld>
            <a:endParaRPr lang="en-US" dirty="0"/>
          </a:p>
        </p:txBody>
      </p:sp>
    </p:spTree>
    <p:extLst>
      <p:ext uri="{BB962C8B-B14F-4D97-AF65-F5344CB8AC3E}">
        <p14:creationId xmlns:p14="http://schemas.microsoft.com/office/powerpoint/2010/main" val="2098291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thaiDist" defTabSz="790305">
              <a:lnSpc>
                <a:spcPct val="100000"/>
              </a:lnSpc>
            </a:pPr>
            <a:r>
              <a:rPr lang="en-US" sz="1600" dirty="0" smtClean="0">
                <a:solidFill>
                  <a:schemeClr val="tx1"/>
                </a:solidFill>
                <a:latin typeface="Browallia New" pitchFamily="34" charset="-34"/>
                <a:cs typeface="Browallia New" pitchFamily="34" charset="-34"/>
              </a:rPr>
              <a:t>Slide </a:t>
            </a:r>
            <a:r>
              <a:rPr lang="th-TH" sz="1600" dirty="0" smtClean="0">
                <a:solidFill>
                  <a:schemeClr val="tx1"/>
                </a:solidFill>
                <a:latin typeface="Browallia New" pitchFamily="34" charset="-34"/>
                <a:cs typeface="Browallia New" pitchFamily="34" charset="-34"/>
              </a:rPr>
              <a:t>นี้จะนำเข้าสู่ประกาศที่ 2 นั่นคือประกาศตลท. เรื่องคุณสมบัติและขอบเขตการดำเนินงานของคณะกรรมการตรวจสอบ 2551 ที่ว่าด้วยหน้าที่ความรับผิดชอบของคณะกรรมการตรวจสอบ ซึ่งประกอบไปด้วย 7 ข้อ ตามเนื้อหาบน</a:t>
            </a:r>
            <a:r>
              <a:rPr lang="en-US" sz="1600" dirty="0" smtClean="0">
                <a:solidFill>
                  <a:schemeClr val="tx1"/>
                </a:solidFill>
                <a:latin typeface="Browallia New" pitchFamily="34" charset="-34"/>
                <a:cs typeface="Browallia New" pitchFamily="34" charset="-34"/>
              </a:rPr>
              <a:t> slide</a:t>
            </a:r>
            <a:r>
              <a:rPr lang="th-TH" sz="1600" dirty="0" smtClean="0">
                <a:solidFill>
                  <a:schemeClr val="tx1"/>
                </a:solidFill>
                <a:latin typeface="Browallia New" pitchFamily="34" charset="-34"/>
                <a:cs typeface="Browallia New" pitchFamily="34" charset="-34"/>
              </a:rPr>
              <a:t> ครับ </a:t>
            </a:r>
          </a:p>
          <a:p>
            <a:pPr algn="thaiDist" defTabSz="790305">
              <a:lnSpc>
                <a:spcPct val="100000"/>
              </a:lnSpc>
            </a:pPr>
            <a:endParaRPr lang="th-TH" sz="1600" dirty="0" smtClean="0">
              <a:solidFill>
                <a:schemeClr val="tx1"/>
              </a:solidFill>
              <a:latin typeface="Browallia New" pitchFamily="34" charset="-34"/>
              <a:cs typeface="Browallia New" pitchFamily="34" charset="-34"/>
            </a:endParaRPr>
          </a:p>
          <a:p>
            <a:pPr algn="thaiDist" defTabSz="790305">
              <a:lnSpc>
                <a:spcPct val="100000"/>
              </a:lnSpc>
            </a:pPr>
            <a:r>
              <a:rPr lang="th-TH" sz="1600" dirty="0" smtClean="0">
                <a:solidFill>
                  <a:schemeClr val="tx1"/>
                </a:solidFill>
                <a:latin typeface="Browallia New" pitchFamily="34" charset="-34"/>
                <a:cs typeface="Browallia New" pitchFamily="34" charset="-34"/>
              </a:rPr>
              <a:t>โดยในประกาศนี้จะมีเนื้อหาเกี่ยวกับหน้าที่ของคณะกรรมการตรวจสอบที่ครอบคลุมกว่าที่ได้กล่าวไว้ในกรณีศึกษา</a:t>
            </a:r>
            <a:r>
              <a:rPr lang="en-US" sz="1600" dirty="0" smtClean="0">
                <a:solidFill>
                  <a:schemeClr val="tx1"/>
                </a:solidFill>
                <a:latin typeface="Browallia New" pitchFamily="34" charset="-34"/>
                <a:cs typeface="Browallia New" pitchFamily="34" charset="-34"/>
              </a:rPr>
              <a:t> Hair</a:t>
            </a:r>
            <a:r>
              <a:rPr lang="th-TH" sz="1600" dirty="0" smtClean="0">
                <a:solidFill>
                  <a:schemeClr val="tx1"/>
                </a:solidFill>
                <a:latin typeface="Browallia New" pitchFamily="34" charset="-34"/>
                <a:cs typeface="Browallia New" pitchFamily="34" charset="-34"/>
              </a:rPr>
              <a:t> </a:t>
            </a:r>
            <a:r>
              <a:rPr lang="en-US" sz="1600" dirty="0" smtClean="0">
                <a:solidFill>
                  <a:schemeClr val="tx1"/>
                </a:solidFill>
                <a:latin typeface="Browallia New" pitchFamily="34" charset="-34"/>
                <a:cs typeface="Browallia New" pitchFamily="34" charset="-34"/>
              </a:rPr>
              <a:t>Pro</a:t>
            </a:r>
            <a:r>
              <a:rPr lang="th-TH" sz="1600" dirty="0" smtClean="0">
                <a:solidFill>
                  <a:schemeClr val="tx1"/>
                </a:solidFill>
                <a:latin typeface="Browallia New" pitchFamily="34" charset="-34"/>
                <a:cs typeface="Browallia New" pitchFamily="34" charset="-34"/>
              </a:rPr>
              <a:t> โดยมีส่วนเพิ่มตรงที่</a:t>
            </a:r>
            <a:r>
              <a:rPr lang="en-US" sz="1600" dirty="0" smtClean="0">
                <a:solidFill>
                  <a:schemeClr val="tx1"/>
                </a:solidFill>
                <a:latin typeface="Browallia New" pitchFamily="34" charset="-34"/>
                <a:cs typeface="Browallia New" pitchFamily="34" charset="-34"/>
              </a:rPr>
              <a:t> </a:t>
            </a:r>
            <a:r>
              <a:rPr lang="en-US" sz="1600" b="1" dirty="0" err="1" smtClean="0">
                <a:solidFill>
                  <a:srgbClr val="FF0000"/>
                </a:solidFill>
                <a:latin typeface="Browallia New" pitchFamily="34" charset="-34"/>
                <a:cs typeface="Browallia New" pitchFamily="34" charset="-34"/>
              </a:rPr>
              <a:t>Hilight</a:t>
            </a:r>
            <a:r>
              <a:rPr lang="en-US" sz="1600" b="1" dirty="0" smtClean="0">
                <a:solidFill>
                  <a:srgbClr val="FF0000"/>
                </a:solidFill>
                <a:latin typeface="Browallia New" pitchFamily="34" charset="-34"/>
                <a:cs typeface="Browallia New" pitchFamily="34" charset="-34"/>
              </a:rPr>
              <a:t> </a:t>
            </a:r>
            <a:r>
              <a:rPr lang="th-TH" sz="1600" b="1" dirty="0" smtClean="0">
                <a:solidFill>
                  <a:srgbClr val="FF0000"/>
                </a:solidFill>
                <a:latin typeface="Browallia New" pitchFamily="34" charset="-34"/>
                <a:cs typeface="Browallia New" pitchFamily="34" charset="-34"/>
              </a:rPr>
              <a:t>สีแดง</a:t>
            </a:r>
            <a:r>
              <a:rPr lang="th-TH" sz="1600" dirty="0" smtClean="0">
                <a:solidFill>
                  <a:schemeClr val="tx1"/>
                </a:solidFill>
                <a:latin typeface="Browallia New" pitchFamily="34" charset="-34"/>
                <a:cs typeface="Browallia New" pitchFamily="34" charset="-34"/>
              </a:rPr>
              <a:t>ไว้ครับ</a:t>
            </a:r>
            <a:endParaRPr lang="en-US" sz="1600" dirty="0" smtClean="0">
              <a:solidFill>
                <a:schemeClr val="tx1"/>
              </a:solidFill>
              <a:latin typeface="Browallia New" pitchFamily="34" charset="-34"/>
              <a:cs typeface="Browallia New" pitchFamily="34" charset="-34"/>
            </a:endParaRPr>
          </a:p>
          <a:p>
            <a:pPr algn="thaiDist" defTabSz="790305">
              <a:lnSpc>
                <a:spcPct val="100000"/>
              </a:lnSpc>
            </a:pPr>
            <a:endParaRPr lang="en-US" sz="1600" dirty="0" smtClean="0">
              <a:solidFill>
                <a:schemeClr val="tx1"/>
              </a:solidFill>
              <a:latin typeface="Browallia New" pitchFamily="34" charset="-34"/>
              <a:cs typeface="Browallia New" pitchFamily="34" charset="-34"/>
            </a:endParaRPr>
          </a:p>
          <a:p>
            <a:pPr algn="r" defTabSz="790305">
              <a:lnSpc>
                <a:spcPct val="100000"/>
              </a:lnSpc>
            </a:pPr>
            <a:r>
              <a:rPr lang="th-TH" sz="1600" dirty="0" smtClean="0">
                <a:solidFill>
                  <a:schemeClr val="tx1"/>
                </a:solidFill>
                <a:latin typeface="Browallia New" pitchFamily="34" charset="-34"/>
                <a:cs typeface="Browallia New" pitchFamily="34" charset="-34"/>
              </a:rPr>
              <a:t>(เนื้อหาเพิ่มเติมสามารถหาได้จากคู่มือกรรมการตรวจสอบ)</a:t>
            </a:r>
          </a:p>
          <a:p>
            <a:pPr algn="r" defTabSz="790305">
              <a:lnSpc>
                <a:spcPct val="100000"/>
              </a:lnSpc>
            </a:pPr>
            <a:endParaRPr lang="th-TH" sz="1600" dirty="0" smtClean="0">
              <a:solidFill>
                <a:schemeClr val="tx1"/>
              </a:solidFill>
              <a:latin typeface="Browallia New" pitchFamily="34" charset="-34"/>
              <a:cs typeface="Browallia New" pitchFamily="34" charset="-34"/>
            </a:endParaRPr>
          </a:p>
          <a:p>
            <a:endParaRPr lang="en-US" dirty="0">
              <a:latin typeface="Browallia New" pitchFamily="34" charset="-34"/>
              <a:cs typeface="Browallia New" pitchFamily="34" charset="-34"/>
            </a:endParaRPr>
          </a:p>
        </p:txBody>
      </p:sp>
      <p:sp>
        <p:nvSpPr>
          <p:cNvPr id="4" name="Slide Number Placeholder 3"/>
          <p:cNvSpPr>
            <a:spLocks noGrp="1"/>
          </p:cNvSpPr>
          <p:nvPr>
            <p:ph type="sldNum" sz="quarter" idx="10"/>
          </p:nvPr>
        </p:nvSpPr>
        <p:spPr/>
        <p:txBody>
          <a:bodyPr/>
          <a:lstStyle/>
          <a:p>
            <a:fld id="{CA5D3BF3-D352-46FC-8343-31F56E6730EA}" type="slidenum">
              <a:rPr lang="en-US" smtClean="0"/>
              <a:pPr/>
              <a:t>10</a:t>
            </a:fld>
            <a:endParaRPr lang="en-US"/>
          </a:p>
        </p:txBody>
      </p:sp>
    </p:spTree>
    <p:extLst>
      <p:ext uri="{BB962C8B-B14F-4D97-AF65-F5344CB8AC3E}">
        <p14:creationId xmlns:p14="http://schemas.microsoft.com/office/powerpoint/2010/main" val="5695235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algn="thaiDist" defTabSz="584987" eaLnBrk="1" hangingPunct="1">
              <a:lnSpc>
                <a:spcPct val="100000"/>
              </a:lnSpc>
              <a:spcBef>
                <a:spcPct val="30000"/>
              </a:spcBef>
              <a:defRPr/>
            </a:pPr>
            <a:r>
              <a:rPr lang="th-TH" dirty="0" smtClean="0">
                <a:solidFill>
                  <a:schemeClr val="tx1"/>
                </a:solidFill>
                <a:latin typeface="Browallia New" pitchFamily="34" charset="-34"/>
                <a:cs typeface="Browallia New" pitchFamily="34" charset="-34"/>
              </a:rPr>
              <a:t>สิ่งหนึ่งที่จะช่วยให้คณะกรรมการตรวจสอบสามารถปฏิบัติหน้าที่ได้อย่างครบถ้วนและมีประสิทธิภาพนั้น จำเป็นอย่างยิ่งที่จะต้องคำนึงถึงโครงสร้างความสัมพันธ์ของคณะกรรมการตรวจสอบเอง เพื่อที่จะทราบว่าคณะกรรมการตรวจสอบสามารถหาข้อมูลหรือต้องมีความสัมพันธ์กับใครบ้าง เพื่อที่จะปฏิบัติหน้าที่ในการสอบทานและติดตามดูแลได้อย่างมีประสิทธิภาพ</a:t>
            </a:r>
          </a:p>
          <a:p>
            <a:pPr algn="thaiDist" defTabSz="584987" eaLnBrk="1" hangingPunct="1">
              <a:lnSpc>
                <a:spcPct val="100000"/>
              </a:lnSpc>
              <a:spcBef>
                <a:spcPct val="30000"/>
              </a:spcBef>
              <a:defRPr/>
            </a:pPr>
            <a:r>
              <a:rPr lang="th-TH" dirty="0" smtClean="0">
                <a:solidFill>
                  <a:schemeClr val="tx1"/>
                </a:solidFill>
                <a:latin typeface="Browallia New" pitchFamily="34" charset="-34"/>
                <a:cs typeface="Browallia New" pitchFamily="34" charset="-34"/>
              </a:rPr>
              <a:t>ทั้งนี้ กลุ่มคนที่คณะกรรมการตรวจสอบจะต้องมีความสัมพันธ์ในการทำงานร่วมด้วยมีดังนี้</a:t>
            </a:r>
          </a:p>
          <a:p>
            <a:pPr marL="170895" indent="-170895" algn="thaiDist" defTabSz="584987" eaLnBrk="1" hangingPunct="1">
              <a:lnSpc>
                <a:spcPct val="100000"/>
              </a:lnSpc>
              <a:spcBef>
                <a:spcPct val="30000"/>
              </a:spcBef>
              <a:buFontTx/>
              <a:buAutoNum type="arabicPeriod"/>
              <a:defRPr/>
            </a:pPr>
            <a:r>
              <a:rPr lang="en-US" dirty="0" smtClean="0">
                <a:solidFill>
                  <a:schemeClr val="tx1"/>
                </a:solidFill>
                <a:latin typeface="Browallia New" pitchFamily="34" charset="-34"/>
                <a:cs typeface="Browallia New" pitchFamily="34" charset="-34"/>
              </a:rPr>
              <a:t>Board of directors – </a:t>
            </a:r>
            <a:r>
              <a:rPr lang="th-TH" dirty="0" smtClean="0">
                <a:solidFill>
                  <a:schemeClr val="tx1"/>
                </a:solidFill>
                <a:latin typeface="Browallia New" pitchFamily="34" charset="-34"/>
                <a:cs typeface="Browallia New" pitchFamily="34" charset="-34"/>
              </a:rPr>
              <a:t>คณะกรรมการตรวจสอบมีหน้าที่จะต้องรายงานผลการสอบทานการปฏิบัติหน้าที่ด้านต่างๆ ให้คณะกรรมการบริษัททราบ ทั้งในกรณีที่เป็นการรายงานประจำ และกรณีที่รายงานในสิ่งที่ตรวจพบทันที เช่น การทุจริต เป็นต้น</a:t>
            </a:r>
          </a:p>
          <a:p>
            <a:pPr algn="thaiDist" defTabSz="584987" eaLnBrk="1" hangingPunct="1">
              <a:lnSpc>
                <a:spcPct val="100000"/>
              </a:lnSpc>
              <a:spcBef>
                <a:spcPct val="30000"/>
              </a:spcBef>
              <a:defRPr/>
            </a:pPr>
            <a:r>
              <a:rPr lang="th-TH" dirty="0" smtClean="0">
                <a:solidFill>
                  <a:schemeClr val="tx1"/>
                </a:solidFill>
                <a:latin typeface="Browallia New" pitchFamily="34" charset="-34"/>
                <a:cs typeface="Browallia New" pitchFamily="34" charset="-34"/>
              </a:rPr>
              <a:t>ภายหลังจากที่วิทยากรคลิ๊ก</a:t>
            </a:r>
            <a:r>
              <a:rPr lang="en-US" dirty="0" smtClean="0">
                <a:solidFill>
                  <a:schemeClr val="tx1"/>
                </a:solidFill>
                <a:latin typeface="Browallia New" pitchFamily="34" charset="-34"/>
                <a:cs typeface="Browallia New" pitchFamily="34" charset="-34"/>
              </a:rPr>
              <a:t> slide</a:t>
            </a:r>
            <a:r>
              <a:rPr lang="th-TH" dirty="0" smtClean="0">
                <a:solidFill>
                  <a:schemeClr val="tx1"/>
                </a:solidFill>
                <a:latin typeface="Browallia New" pitchFamily="34" charset="-34"/>
                <a:cs typeface="Browallia New" pitchFamily="34" charset="-34"/>
              </a:rPr>
              <a:t> อีกครั้งหนึ่ง จะปรากฎกลุ่มคนที่มีส่วนช่วยให้การทำหน้าที่ของคณะกรรมการตรวจสอบเป็นไปอย่างมีประสิทธิภาพมากขึ้น ซึ่งประกอบด้วย</a:t>
            </a:r>
          </a:p>
          <a:p>
            <a:pPr marL="170895" indent="-170895" algn="thaiDist" defTabSz="584987" eaLnBrk="1" hangingPunct="1">
              <a:lnSpc>
                <a:spcPct val="100000"/>
              </a:lnSpc>
              <a:spcBef>
                <a:spcPct val="30000"/>
              </a:spcBef>
              <a:buFont typeface="+mj-lt"/>
              <a:buAutoNum type="arabicPeriod" startAt="2"/>
              <a:defRPr/>
            </a:pPr>
            <a:r>
              <a:rPr lang="en-US" dirty="0" smtClean="0">
                <a:solidFill>
                  <a:schemeClr val="tx1"/>
                </a:solidFill>
                <a:latin typeface="Browallia New" pitchFamily="34" charset="-34"/>
                <a:cs typeface="Browallia New" pitchFamily="34" charset="-34"/>
              </a:rPr>
              <a:t>Internal Auditors – </a:t>
            </a:r>
            <a:r>
              <a:rPr lang="th-TH" dirty="0" smtClean="0">
                <a:solidFill>
                  <a:schemeClr val="tx1"/>
                </a:solidFill>
                <a:latin typeface="Browallia New" pitchFamily="34" charset="-34"/>
                <a:cs typeface="Browallia New" pitchFamily="34" charset="-34"/>
              </a:rPr>
              <a:t>หน่วยงานตรวจสอบภายในถือเป็นมือขวาคนสำคัญสำหรับคณะกรรมการตรวจสอบที่จะช่วยในการเข้าไปสอบทานหน่วยงานต่างๆ ในหลายๆ เรื่อง ไม่ว่าจะเป็น การบริหารความเสี่ยงและการควบคุมภายใน การจัดทำรายงานทางการเงิน การปฏิบัติตามกฎหมาย กฎระเบียบและข้อบังคับ เป็นต้น</a:t>
            </a:r>
          </a:p>
          <a:p>
            <a:pPr marL="170895" indent="-170895" algn="thaiDist" defTabSz="584987" eaLnBrk="1" hangingPunct="1">
              <a:lnSpc>
                <a:spcPct val="100000"/>
              </a:lnSpc>
              <a:spcBef>
                <a:spcPct val="30000"/>
              </a:spcBef>
              <a:buFont typeface="+mj-lt"/>
              <a:buAutoNum type="arabicPeriod" startAt="2"/>
              <a:defRPr/>
            </a:pPr>
            <a:r>
              <a:rPr lang="en-US" dirty="0" smtClean="0">
                <a:solidFill>
                  <a:schemeClr val="tx1"/>
                </a:solidFill>
                <a:latin typeface="Browallia New" pitchFamily="34" charset="-34"/>
                <a:cs typeface="Browallia New" pitchFamily="34" charset="-34"/>
              </a:rPr>
              <a:t>CEO – </a:t>
            </a:r>
            <a:r>
              <a:rPr lang="th-TH" dirty="0" smtClean="0">
                <a:solidFill>
                  <a:schemeClr val="tx1"/>
                </a:solidFill>
                <a:latin typeface="Browallia New" pitchFamily="34" charset="-34"/>
                <a:cs typeface="Browallia New" pitchFamily="34" charset="-34"/>
              </a:rPr>
              <a:t>เนื่องจาก</a:t>
            </a:r>
            <a:r>
              <a:rPr lang="en-US" dirty="0" smtClean="0">
                <a:solidFill>
                  <a:schemeClr val="tx1"/>
                </a:solidFill>
                <a:latin typeface="Browallia New" pitchFamily="34" charset="-34"/>
                <a:cs typeface="Browallia New" pitchFamily="34" charset="-34"/>
              </a:rPr>
              <a:t> CEO</a:t>
            </a:r>
            <a:r>
              <a:rPr lang="th-TH" dirty="0" smtClean="0">
                <a:solidFill>
                  <a:schemeClr val="tx1"/>
                </a:solidFill>
                <a:latin typeface="Browallia New" pitchFamily="34" charset="-34"/>
                <a:cs typeface="Browallia New" pitchFamily="34" charset="-34"/>
              </a:rPr>
              <a:t> จะต้องมีหน้าที่ความรับผิดชอบในการนำเสนอการตัดสินใจเรื่องสำคัญๆ ต่อคณะกรรมการบริษัท ซึ่งหนึ่งในนั้นก็คือเรื่องนโยบายทางด้านการเงิน ด้วยเหตุนี้จึงจำเป็นอย่างยิ่งที่คณะกรรมการตรวจสอบจะต้องมีความสัมพันธ์โดยตรงกับ</a:t>
            </a:r>
            <a:r>
              <a:rPr lang="en-US" dirty="0" smtClean="0">
                <a:solidFill>
                  <a:schemeClr val="tx1"/>
                </a:solidFill>
                <a:latin typeface="Browallia New" pitchFamily="34" charset="-34"/>
                <a:cs typeface="Browallia New" pitchFamily="34" charset="-34"/>
              </a:rPr>
              <a:t> CEO</a:t>
            </a:r>
            <a:r>
              <a:rPr lang="th-TH" dirty="0" smtClean="0">
                <a:solidFill>
                  <a:schemeClr val="tx1"/>
                </a:solidFill>
                <a:latin typeface="Browallia New" pitchFamily="34" charset="-34"/>
                <a:cs typeface="Browallia New" pitchFamily="34" charset="-34"/>
              </a:rPr>
              <a:t> แต่อย่างไรควรคำนึงความเป็นอิสระเป็นสำคัญด้วยเช่นกัน</a:t>
            </a:r>
          </a:p>
          <a:p>
            <a:pPr marL="170895" indent="-170895" algn="thaiDist" defTabSz="584987" eaLnBrk="1" hangingPunct="1">
              <a:lnSpc>
                <a:spcPct val="100000"/>
              </a:lnSpc>
              <a:spcBef>
                <a:spcPct val="30000"/>
              </a:spcBef>
              <a:buFont typeface="+mj-lt"/>
              <a:buAutoNum type="arabicPeriod" startAt="2"/>
              <a:defRPr/>
            </a:pPr>
            <a:r>
              <a:rPr lang="en-US" dirty="0" smtClean="0">
                <a:solidFill>
                  <a:schemeClr val="tx1"/>
                </a:solidFill>
                <a:latin typeface="Browallia New" pitchFamily="34" charset="-34"/>
                <a:cs typeface="Browallia New" pitchFamily="34" charset="-34"/>
              </a:rPr>
              <a:t>CFO – </a:t>
            </a:r>
            <a:r>
              <a:rPr lang="th-TH" dirty="0" smtClean="0">
                <a:solidFill>
                  <a:schemeClr val="tx1"/>
                </a:solidFill>
                <a:latin typeface="Browallia New" pitchFamily="34" charset="-34"/>
                <a:cs typeface="Browallia New" pitchFamily="34" charset="-34"/>
              </a:rPr>
              <a:t>จากการที่คณะกรรมการตรวจสอบมีหน้าที่ในการสอบทานเพื่อให้มั่นใจว่าฝ่ายบริหารได้มีการจัดทำรายงานทางการเงินอย่างถูกต้องโปร่งใส ทำให้คณะกรรมการตรวจสอบจำเป็นที่จะต้องมีการพูดคุยกับ</a:t>
            </a:r>
            <a:r>
              <a:rPr lang="en-US" dirty="0" smtClean="0">
                <a:solidFill>
                  <a:schemeClr val="tx1"/>
                </a:solidFill>
                <a:latin typeface="Browallia New" pitchFamily="34" charset="-34"/>
                <a:cs typeface="Browallia New" pitchFamily="34" charset="-34"/>
              </a:rPr>
              <a:t> CFO</a:t>
            </a:r>
            <a:r>
              <a:rPr lang="th-TH" dirty="0" smtClean="0">
                <a:solidFill>
                  <a:schemeClr val="tx1"/>
                </a:solidFill>
                <a:latin typeface="Browallia New" pitchFamily="34" charset="-34"/>
                <a:cs typeface="Browallia New" pitchFamily="34" charset="-34"/>
              </a:rPr>
              <a:t> เพื่อสอบถามถึงแนวทางการปฏิบัติทางด้านรายงานทางการเงินบ้าง และในกรณีที่</a:t>
            </a:r>
            <a:r>
              <a:rPr lang="en-US" dirty="0" smtClean="0">
                <a:solidFill>
                  <a:schemeClr val="tx1"/>
                </a:solidFill>
                <a:latin typeface="Browallia New" pitchFamily="34" charset="-34"/>
                <a:cs typeface="Browallia New" pitchFamily="34" charset="-34"/>
              </a:rPr>
              <a:t> CFO</a:t>
            </a:r>
            <a:r>
              <a:rPr lang="th-TH" dirty="0" smtClean="0">
                <a:solidFill>
                  <a:schemeClr val="tx1"/>
                </a:solidFill>
                <a:latin typeface="Browallia New" pitchFamily="34" charset="-34"/>
                <a:cs typeface="Browallia New" pitchFamily="34" charset="-34"/>
              </a:rPr>
              <a:t> ไม่แน่ใจหรือมีข้อยกเว้นบางอย่างทางด้านนโยบายบัญชีหรือแนวปฏิบัติ คณะกรรมการตรวจสอบก็จะสามารถให้คำแนะนำได้โดยผ่านการปรึกษากับทางผู้สอบบัญชีอีกทอดหนึ่ง</a:t>
            </a:r>
          </a:p>
          <a:p>
            <a:pPr marL="170895" indent="-170895" algn="thaiDist" defTabSz="584987" eaLnBrk="1" hangingPunct="1">
              <a:lnSpc>
                <a:spcPct val="100000"/>
              </a:lnSpc>
              <a:spcBef>
                <a:spcPct val="30000"/>
              </a:spcBef>
              <a:buFont typeface="+mj-lt"/>
              <a:buAutoNum type="arabicPeriod" startAt="2"/>
              <a:defRPr/>
            </a:pPr>
            <a:r>
              <a:rPr lang="th-TH" dirty="0" smtClean="0">
                <a:solidFill>
                  <a:schemeClr val="tx1"/>
                </a:solidFill>
                <a:latin typeface="Browallia New" pitchFamily="34" charset="-34"/>
                <a:cs typeface="Browallia New" pitchFamily="34" charset="-34"/>
              </a:rPr>
              <a:t>ผู้สอบบัญชี – ถือเป็นกลุ่มคนสำคัญที่จะช่วยคณะกรรมการตรวจสอบในการสอบทานรายงานทางการเงินของบริษัทให้ถูกต้องและโปร่งใส โดยเป็นอำนาจหน้าที่ของคณะกรรมการตรวจสอบโดยตรงในการแต่งตั้งผู้สอบบัญชี</a:t>
            </a:r>
            <a:endParaRPr lang="en-US" dirty="0" smtClean="0">
              <a:solidFill>
                <a:schemeClr val="tx1"/>
              </a:solidFill>
              <a:latin typeface="Browallia New" pitchFamily="34" charset="-34"/>
              <a:cs typeface="Browallia New" pitchFamily="34" charset="-34"/>
            </a:endParaRPr>
          </a:p>
          <a:p>
            <a:pPr algn="thaiDist" defTabSz="584987" eaLnBrk="1" hangingPunct="1">
              <a:lnSpc>
                <a:spcPct val="100000"/>
              </a:lnSpc>
              <a:spcBef>
                <a:spcPct val="30000"/>
              </a:spcBef>
              <a:defRPr/>
            </a:pPr>
            <a:endParaRPr lang="en-US" dirty="0" smtClean="0">
              <a:solidFill>
                <a:schemeClr val="tx1"/>
              </a:solidFill>
              <a:latin typeface="Browallia New" pitchFamily="34" charset="-34"/>
              <a:cs typeface="Browallia New" pitchFamily="34" charset="-34"/>
            </a:endParaRPr>
          </a:p>
          <a:p>
            <a:pPr marL="197166" indent="-197166" algn="thaiDist" defTabSz="584987" eaLnBrk="1" hangingPunct="1">
              <a:lnSpc>
                <a:spcPct val="100000"/>
              </a:lnSpc>
              <a:spcBef>
                <a:spcPct val="30000"/>
              </a:spcBef>
              <a:defRPr/>
            </a:pPr>
            <a:endParaRPr lang="th-TH" dirty="0" smtClean="0">
              <a:solidFill>
                <a:schemeClr val="tx1"/>
              </a:solidFill>
              <a:latin typeface="Browallia New" pitchFamily="34" charset="-34"/>
              <a:cs typeface="Browallia New" pitchFamily="34" charset="-34"/>
            </a:endParaRPr>
          </a:p>
          <a:p>
            <a:endParaRPr lang="en-US" dirty="0">
              <a:latin typeface="Browallia New" pitchFamily="34" charset="-34"/>
              <a:cs typeface="Browallia New" pitchFamily="34" charset="-34"/>
            </a:endParaRPr>
          </a:p>
        </p:txBody>
      </p:sp>
      <p:sp>
        <p:nvSpPr>
          <p:cNvPr id="4" name="Slide Number Placeholder 3"/>
          <p:cNvSpPr>
            <a:spLocks noGrp="1"/>
          </p:cNvSpPr>
          <p:nvPr>
            <p:ph type="sldNum" sz="quarter" idx="10"/>
          </p:nvPr>
        </p:nvSpPr>
        <p:spPr/>
        <p:txBody>
          <a:bodyPr/>
          <a:lstStyle/>
          <a:p>
            <a:fld id="{CA5D3BF3-D352-46FC-8343-31F56E6730EA}" type="slidenum">
              <a:rPr lang="en-US" smtClean="0"/>
              <a:pPr/>
              <a:t>11</a:t>
            </a:fld>
            <a:endParaRPr lang="en-US"/>
          </a:p>
        </p:txBody>
      </p:sp>
    </p:spTree>
    <p:extLst>
      <p:ext uri="{BB962C8B-B14F-4D97-AF65-F5344CB8AC3E}">
        <p14:creationId xmlns:p14="http://schemas.microsoft.com/office/powerpoint/2010/main" val="2292232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h-TH" dirty="0" smtClean="0">
                <a:latin typeface="Browallia New" pitchFamily="34" charset="-34"/>
                <a:cs typeface="Browallia New" pitchFamily="34" charset="-34"/>
              </a:rPr>
              <a:t>โดยสรุปแล้ว</a:t>
            </a:r>
            <a:r>
              <a:rPr lang="th-TH" baseline="0" dirty="0" smtClean="0">
                <a:latin typeface="Browallia New" pitchFamily="34" charset="-34"/>
                <a:cs typeface="Browallia New" pitchFamily="34" charset="-34"/>
              </a:rPr>
              <a:t> ปัจจัยสำคัญ 3 ประการที่จะช่วยทำให้กรรมการอิสระสามารถปฏิบัติหน้าที่ได้อย่างเต็มที่และมีประสิทธิภาพได้ก็คือ</a:t>
            </a:r>
          </a:p>
          <a:p>
            <a:pPr marL="342900" indent="-342900">
              <a:buAutoNum type="arabicPeriod"/>
            </a:pPr>
            <a:r>
              <a:rPr lang="th-TH" baseline="0" dirty="0" smtClean="0">
                <a:latin typeface="Browallia New" pitchFamily="34" charset="-34"/>
                <a:cs typeface="Browallia New" pitchFamily="34" charset="-34"/>
              </a:rPr>
              <a:t>กรรมการอิสระจะต้องมี </a:t>
            </a:r>
            <a:r>
              <a:rPr lang="en-US" baseline="0" dirty="0" smtClean="0">
                <a:latin typeface="Browallia New" pitchFamily="34" charset="-34"/>
                <a:cs typeface="Browallia New" pitchFamily="34" charset="-34"/>
              </a:rPr>
              <a:t>True Independence</a:t>
            </a:r>
          </a:p>
          <a:p>
            <a:pPr marL="342900" indent="-342900">
              <a:buAutoNum type="arabicPeriod"/>
            </a:pPr>
            <a:r>
              <a:rPr lang="th-TH" baseline="0" dirty="0" smtClean="0">
                <a:latin typeface="Browallia New" pitchFamily="34" charset="-34"/>
                <a:cs typeface="Browallia New" pitchFamily="34" charset="-34"/>
              </a:rPr>
              <a:t>กรรมการอิสระจะต้องมีความสามารถ ทักษะและความเชี่ยวชาญที่สามารถ</a:t>
            </a:r>
            <a:r>
              <a:rPr lang="en-US" baseline="0" dirty="0" smtClean="0">
                <a:latin typeface="Browallia New" pitchFamily="34" charset="-34"/>
                <a:cs typeface="Browallia New" pitchFamily="34" charset="-34"/>
              </a:rPr>
              <a:t> add value</a:t>
            </a:r>
            <a:r>
              <a:rPr lang="th-TH" baseline="0" dirty="0" smtClean="0">
                <a:latin typeface="Browallia New" pitchFamily="34" charset="-34"/>
                <a:cs typeface="Browallia New" pitchFamily="34" charset="-34"/>
              </a:rPr>
              <a:t> ให้กับองค์กรได้</a:t>
            </a:r>
          </a:p>
          <a:p>
            <a:pPr marL="342900" indent="-342900">
              <a:buAutoNum type="arabicPeriod"/>
            </a:pPr>
            <a:r>
              <a:rPr lang="th-TH" baseline="0" dirty="0" smtClean="0">
                <a:latin typeface="Browallia New" pitchFamily="34" charset="-34"/>
                <a:cs typeface="Browallia New" pitchFamily="34" charset="-34"/>
              </a:rPr>
              <a:t>กรรมการอิสระจะต้องมีส่วนร่วม โดยมีเวลาที่เพียงพอ พยายามศึกษาข้อมูลเพื่อเข้าใจในสภาพแวดล้อมธุรกิจขององค์กร และมี </a:t>
            </a:r>
            <a:r>
              <a:rPr lang="en-US" baseline="0" dirty="0" smtClean="0">
                <a:latin typeface="Browallia New" pitchFamily="34" charset="-34"/>
                <a:cs typeface="Browallia New" pitchFamily="34" charset="-34"/>
              </a:rPr>
              <a:t>commitment</a:t>
            </a:r>
            <a:r>
              <a:rPr lang="th-TH" baseline="0" dirty="0" smtClean="0">
                <a:latin typeface="Browallia New" pitchFamily="34" charset="-34"/>
                <a:cs typeface="Browallia New" pitchFamily="34" charset="-34"/>
              </a:rPr>
              <a:t> ที่จะทำหน้าที่อย่างเป็นอิสระ</a:t>
            </a:r>
            <a:endParaRPr lang="th-TH" dirty="0">
              <a:latin typeface="Browallia New" pitchFamily="34" charset="-34"/>
              <a:cs typeface="Browallia New" pitchFamily="34" charset="-34"/>
            </a:endParaRPr>
          </a:p>
        </p:txBody>
      </p:sp>
      <p:sp>
        <p:nvSpPr>
          <p:cNvPr id="4" name="Slide Number Placeholder 3"/>
          <p:cNvSpPr>
            <a:spLocks noGrp="1"/>
          </p:cNvSpPr>
          <p:nvPr>
            <p:ph type="sldNum" sz="quarter" idx="10"/>
          </p:nvPr>
        </p:nvSpPr>
        <p:spPr/>
        <p:txBody>
          <a:bodyPr/>
          <a:lstStyle/>
          <a:p>
            <a:fld id="{CA5D3BF3-D352-46FC-8343-31F56E6730EA}" type="slidenum">
              <a:rPr lang="en-US" smtClean="0"/>
              <a:pPr/>
              <a:t>12</a:t>
            </a:fld>
            <a:endParaRPr lang="en-US" dirty="0"/>
          </a:p>
        </p:txBody>
      </p:sp>
    </p:spTree>
    <p:extLst>
      <p:ext uri="{BB962C8B-B14F-4D97-AF65-F5344CB8AC3E}">
        <p14:creationId xmlns:p14="http://schemas.microsoft.com/office/powerpoint/2010/main" val="7333799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ภาพนิ่ง 1"/>
          <p:cNvSpPr>
            <a:spLocks noGrp="1" noRot="1" noChangeAspect="1"/>
          </p:cNvSpPr>
          <p:nvPr>
            <p:ph type="sldImg"/>
          </p:nvPr>
        </p:nvSpPr>
        <p:spPr/>
      </p:sp>
      <p:sp>
        <p:nvSpPr>
          <p:cNvPr id="3" name="ตัวแทนบันทึกย่อ 2"/>
          <p:cNvSpPr>
            <a:spLocks noGrp="1"/>
          </p:cNvSpPr>
          <p:nvPr>
            <p:ph type="body" idx="1"/>
          </p:nvPr>
        </p:nvSpPr>
        <p:spPr/>
        <p:txBody>
          <a:bodyPr vert="horz" lIns="95549" tIns="47774" rIns="95549" bIns="47774" rtlCol="0">
            <a:normAutofit/>
          </a:bodyPr>
          <a:lstStyle/>
          <a:p>
            <a:pPr algn="thaiDist"/>
            <a:r>
              <a:rPr lang="en-US" dirty="0" smtClean="0">
                <a:latin typeface="Browallia New" pitchFamily="34" charset="-34"/>
                <a:cs typeface="Browallia New" pitchFamily="34" charset="-34"/>
              </a:rPr>
              <a:t>Slide</a:t>
            </a:r>
            <a:r>
              <a:rPr lang="th-TH" dirty="0" smtClean="0">
                <a:latin typeface="Browallia New" pitchFamily="34" charset="-34"/>
                <a:cs typeface="Browallia New" pitchFamily="34" charset="-34"/>
              </a:rPr>
              <a:t> นี้เป็นการตอกย้ำเพิ่มเติมว่ากรรมการอิสระปัจจุบันได้รับความสนใจอย่างมาก ดังนั้นองค์กรจึงควรยิ่งให้ความสำคัญกับเรื่องนี้อย่างจริงจัง โดยบทความ </a:t>
            </a:r>
            <a:r>
              <a:rPr lang="en-US" dirty="0">
                <a:latin typeface="Browallia New" pitchFamily="34" charset="-34"/>
                <a:cs typeface="Browallia New" pitchFamily="34" charset="-34"/>
              </a:rPr>
              <a:t>Role of Independent Directors: Issues and Challenges </a:t>
            </a:r>
            <a:r>
              <a:rPr lang="th-TH" dirty="0">
                <a:latin typeface="Browallia New" pitchFamily="34" charset="-34"/>
                <a:cs typeface="Browallia New" pitchFamily="34" charset="-34"/>
              </a:rPr>
              <a:t>ของ </a:t>
            </a:r>
            <a:r>
              <a:rPr lang="en-US" dirty="0">
                <a:latin typeface="Browallia New" pitchFamily="34" charset="-34"/>
                <a:cs typeface="Browallia New" pitchFamily="34" charset="-34"/>
              </a:rPr>
              <a:t>KPMG </a:t>
            </a:r>
            <a:r>
              <a:rPr lang="th-TH" dirty="0" smtClean="0">
                <a:latin typeface="Browallia New" pitchFamily="34" charset="-34"/>
                <a:cs typeface="Browallia New" pitchFamily="34" charset="-34"/>
              </a:rPr>
              <a:t>ได้กล่าวเกี่ยวกับเรื่องนี้ไว้ว่า</a:t>
            </a:r>
          </a:p>
          <a:p>
            <a:pPr algn="thaiDist"/>
            <a:endParaRPr lang="en-US" dirty="0">
              <a:latin typeface="Browallia New" pitchFamily="34" charset="-34"/>
              <a:cs typeface="Browallia New" pitchFamily="34" charset="-34"/>
            </a:endParaRPr>
          </a:p>
          <a:p>
            <a:pPr algn="thaiDist"/>
            <a:r>
              <a:rPr lang="en-US" dirty="0" smtClean="0">
                <a:latin typeface="Browallia New" pitchFamily="34" charset="-34"/>
                <a:cs typeface="Browallia New" pitchFamily="34" charset="-34"/>
              </a:rPr>
              <a:t>“In </a:t>
            </a:r>
            <a:r>
              <a:rPr lang="en-US" dirty="0">
                <a:latin typeface="Browallia New" pitchFamily="34" charset="-34"/>
                <a:cs typeface="Browallia New" pitchFamily="34" charset="-34"/>
              </a:rPr>
              <a:t>recent times, the idea of having a panel of independent directors maintained by an independent body has been </a:t>
            </a:r>
            <a:r>
              <a:rPr lang="en-US" dirty="0" smtClean="0">
                <a:latin typeface="Browallia New" pitchFamily="34" charset="-34"/>
                <a:cs typeface="Browallia New" pitchFamily="34" charset="-34"/>
              </a:rPr>
              <a:t>mooted, </a:t>
            </a:r>
            <a:r>
              <a:rPr lang="en-US" dirty="0">
                <a:latin typeface="Browallia New" pitchFamily="34" charset="-34"/>
                <a:cs typeface="Browallia New" pitchFamily="34" charset="-34"/>
              </a:rPr>
              <a:t>even </a:t>
            </a:r>
            <a:r>
              <a:rPr lang="en-US" dirty="0" smtClean="0">
                <a:latin typeface="Browallia New" pitchFamily="34" charset="-34"/>
                <a:cs typeface="Browallia New" pitchFamily="34" charset="-34"/>
              </a:rPr>
              <a:t>though </a:t>
            </a:r>
            <a:r>
              <a:rPr lang="en-US" dirty="0">
                <a:latin typeface="Browallia New" pitchFamily="34" charset="-34"/>
                <a:cs typeface="Browallia New" pitchFamily="34" charset="-34"/>
              </a:rPr>
              <a:t>there is no certainty that nominating </a:t>
            </a:r>
          </a:p>
          <a:p>
            <a:pPr algn="thaiDist"/>
            <a:r>
              <a:rPr lang="en-US" dirty="0">
                <a:latin typeface="Browallia New" pitchFamily="34" charset="-34"/>
                <a:cs typeface="Browallia New" pitchFamily="34" charset="-34"/>
              </a:rPr>
              <a:t>an independent director from such a panel will result in </a:t>
            </a:r>
            <a:r>
              <a:rPr lang="en-US" dirty="0" smtClean="0">
                <a:latin typeface="Browallia New" pitchFamily="34" charset="-34"/>
                <a:cs typeface="Browallia New" pitchFamily="34" charset="-34"/>
              </a:rPr>
              <a:t>better </a:t>
            </a:r>
            <a:r>
              <a:rPr lang="en-US" dirty="0">
                <a:latin typeface="Browallia New" pitchFamily="34" charset="-34"/>
                <a:cs typeface="Browallia New" pitchFamily="34" charset="-34"/>
              </a:rPr>
              <a:t>governance</a:t>
            </a:r>
            <a:r>
              <a:rPr lang="en-US" dirty="0" smtClean="0">
                <a:latin typeface="Browallia New" pitchFamily="34" charset="-34"/>
                <a:cs typeface="Browallia New" pitchFamily="34" charset="-34"/>
              </a:rPr>
              <a:t>.”</a:t>
            </a:r>
          </a:p>
          <a:p>
            <a:pPr algn="thaiDist"/>
            <a:endParaRPr lang="en-US" dirty="0">
              <a:latin typeface="Browallia New" pitchFamily="34" charset="-34"/>
              <a:cs typeface="Browallia New" pitchFamily="34" charset="-34"/>
            </a:endParaRPr>
          </a:p>
          <a:p>
            <a:pPr algn="thaiDist"/>
            <a:r>
              <a:rPr lang="th-TH" dirty="0" smtClean="0">
                <a:latin typeface="Browallia New" pitchFamily="34" charset="-34"/>
                <a:cs typeface="Browallia New" pitchFamily="34" charset="-34"/>
              </a:rPr>
              <a:t>ซึ่งในประเทศไทยเอง</a:t>
            </a:r>
            <a:r>
              <a:rPr lang="en-US" dirty="0" smtClean="0">
                <a:latin typeface="Browallia New" pitchFamily="34" charset="-34"/>
                <a:cs typeface="Browallia New" pitchFamily="34" charset="-34"/>
              </a:rPr>
              <a:t> </a:t>
            </a:r>
            <a:r>
              <a:rPr lang="th-TH" dirty="0" smtClean="0">
                <a:latin typeface="Browallia New" pitchFamily="34" charset="-34"/>
                <a:cs typeface="Browallia New" pitchFamily="34" charset="-34"/>
              </a:rPr>
              <a:t>ทางหน่วยงานกำกับดูแลและหน่วยงานอื่นๆ ที่เกี่ยวข้องก็ได้พยายามออกแนวปฏิบัติที่ดีหรือกฎเกณฑ์ต่างๆ เพื่อสนับสนุนให้องค์กรมีกรรมการอิสระมากขึ้นเช่นกัน รวมไปจนถึงแนวปฏิบัติอื่นๆ ที่เกี่ยวข้อง ดังที่ปรากฎอยู่บนสไลด์</a:t>
            </a:r>
            <a:r>
              <a:rPr lang="en-US" dirty="0" smtClean="0">
                <a:latin typeface="Browallia New" pitchFamily="34" charset="-34"/>
                <a:cs typeface="Browallia New" pitchFamily="34" charset="-34"/>
              </a:rPr>
              <a:t> </a:t>
            </a:r>
            <a:endParaRPr lang="th-TH" dirty="0">
              <a:latin typeface="Browallia New" pitchFamily="34" charset="-34"/>
              <a:cs typeface="Browallia New" pitchFamily="34" charset="-34"/>
            </a:endParaRPr>
          </a:p>
          <a:p>
            <a:pPr algn="thaiDist"/>
            <a:endParaRPr lang="en-US" dirty="0">
              <a:latin typeface="Browallia New" pitchFamily="34" charset="-34"/>
              <a:cs typeface="Browallia New" pitchFamily="34" charset="-34"/>
            </a:endParaRPr>
          </a:p>
        </p:txBody>
      </p:sp>
      <p:sp>
        <p:nvSpPr>
          <p:cNvPr id="4" name="ตัวแทนหมายเลขภาพนิ่ง 3"/>
          <p:cNvSpPr>
            <a:spLocks noGrp="1"/>
          </p:cNvSpPr>
          <p:nvPr>
            <p:ph type="sldNum" sz="quarter" idx="10"/>
          </p:nvPr>
        </p:nvSpPr>
        <p:spPr/>
        <p:txBody>
          <a:bodyPr/>
          <a:lstStyle/>
          <a:p>
            <a:fld id="{CA5D3BF3-D352-46FC-8343-31F56E6730EA}"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9602051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thaiDist"/>
            <a:r>
              <a:rPr lang="en-US" dirty="0">
                <a:solidFill>
                  <a:prstClr val="black"/>
                </a:solidFill>
                <a:latin typeface="Browallia New" pitchFamily="34" charset="-34"/>
                <a:cs typeface="Browallia New" pitchFamily="34" charset="-34"/>
              </a:rPr>
              <a:t>Slide</a:t>
            </a:r>
            <a:r>
              <a:rPr lang="th-TH" dirty="0">
                <a:solidFill>
                  <a:prstClr val="black"/>
                </a:solidFill>
                <a:latin typeface="Browallia New" pitchFamily="34" charset="-34"/>
                <a:cs typeface="Browallia New" pitchFamily="34" charset="-34"/>
              </a:rPr>
              <a:t> นี้เป็น</a:t>
            </a:r>
            <a:r>
              <a:rPr lang="th-TH" dirty="0" smtClean="0">
                <a:solidFill>
                  <a:prstClr val="black"/>
                </a:solidFill>
                <a:latin typeface="Browallia New" pitchFamily="34" charset="-34"/>
                <a:cs typeface="Browallia New" pitchFamily="34" charset="-34"/>
              </a:rPr>
              <a:t>การนำเสนอผล</a:t>
            </a:r>
            <a:r>
              <a:rPr lang="en-US" dirty="0" smtClean="0">
                <a:solidFill>
                  <a:prstClr val="black"/>
                </a:solidFill>
                <a:latin typeface="Browallia New" pitchFamily="34" charset="-34"/>
                <a:cs typeface="Browallia New" pitchFamily="34" charset="-34"/>
              </a:rPr>
              <a:t> Corporate Governance Report 2016</a:t>
            </a:r>
            <a:r>
              <a:rPr lang="th-TH" dirty="0" smtClean="0">
                <a:solidFill>
                  <a:prstClr val="black"/>
                </a:solidFill>
                <a:latin typeface="Browallia New" pitchFamily="34" charset="-34"/>
                <a:cs typeface="Browallia New" pitchFamily="34" charset="-34"/>
              </a:rPr>
              <a:t> ในส่วนที่เกี่ยวข้องกับ</a:t>
            </a:r>
            <a:r>
              <a:rPr lang="en-US" dirty="0" smtClean="0">
                <a:solidFill>
                  <a:prstClr val="black"/>
                </a:solidFill>
                <a:latin typeface="Browallia New" pitchFamily="34" charset="-34"/>
                <a:cs typeface="Browallia New" pitchFamily="34" charset="-34"/>
              </a:rPr>
              <a:t> Best Practices of Independent Directors</a:t>
            </a:r>
            <a:endParaRPr lang="th-TH" dirty="0" smtClean="0">
              <a:solidFill>
                <a:prstClr val="black"/>
              </a:solidFill>
              <a:latin typeface="Browallia New" pitchFamily="34" charset="-34"/>
              <a:cs typeface="Browallia New" pitchFamily="34" charset="-34"/>
            </a:endParaRPr>
          </a:p>
          <a:p>
            <a:pPr algn="thaiDist"/>
            <a:endParaRPr lang="th-TH" dirty="0">
              <a:solidFill>
                <a:prstClr val="black"/>
              </a:solidFill>
              <a:latin typeface="Browallia New" pitchFamily="34" charset="-34"/>
              <a:cs typeface="Browallia New" pitchFamily="34" charset="-34"/>
            </a:endParaRPr>
          </a:p>
          <a:p>
            <a:pPr algn="thaiDist"/>
            <a:r>
              <a:rPr lang="th-TH" dirty="0" smtClean="0">
                <a:solidFill>
                  <a:prstClr val="black"/>
                </a:solidFill>
                <a:latin typeface="Browallia New" pitchFamily="34" charset="-34"/>
                <a:cs typeface="Browallia New" pitchFamily="34" charset="-34"/>
              </a:rPr>
              <a:t>จากผลสำรวจในเรื่องของจำนวนกรรมการอิสระในคณะกรรมการของบริษัทจดทะเบียน</a:t>
            </a:r>
            <a:r>
              <a:rPr lang="en-US" dirty="0" smtClean="0">
                <a:solidFill>
                  <a:prstClr val="black"/>
                </a:solidFill>
                <a:latin typeface="Browallia New" pitchFamily="34" charset="-34"/>
                <a:cs typeface="Browallia New" pitchFamily="34" charset="-34"/>
              </a:rPr>
              <a:t> </a:t>
            </a:r>
            <a:r>
              <a:rPr lang="th-TH" dirty="0" smtClean="0">
                <a:solidFill>
                  <a:prstClr val="black"/>
                </a:solidFill>
                <a:latin typeface="Browallia New" pitchFamily="34" charset="-34"/>
                <a:cs typeface="Browallia New" pitchFamily="34" charset="-34"/>
              </a:rPr>
              <a:t>พบว่ามีเพียง </a:t>
            </a:r>
            <a:r>
              <a:rPr lang="en-US" dirty="0" smtClean="0">
                <a:solidFill>
                  <a:prstClr val="black"/>
                </a:solidFill>
                <a:latin typeface="Browallia New" pitchFamily="34" charset="-34"/>
                <a:cs typeface="Browallia New" pitchFamily="34" charset="-34"/>
              </a:rPr>
              <a:t>11%</a:t>
            </a:r>
            <a:r>
              <a:rPr lang="th-TH" dirty="0" smtClean="0">
                <a:solidFill>
                  <a:prstClr val="black"/>
                </a:solidFill>
                <a:latin typeface="Browallia New" pitchFamily="34" charset="-34"/>
                <a:cs typeface="Browallia New" pitchFamily="34" charset="-34"/>
              </a:rPr>
              <a:t> ของบริษัทที่ทำการสำรวจในปี </a:t>
            </a:r>
            <a:r>
              <a:rPr lang="en-US" dirty="0" smtClean="0">
                <a:solidFill>
                  <a:prstClr val="black"/>
                </a:solidFill>
                <a:latin typeface="Browallia New" pitchFamily="34" charset="-34"/>
                <a:cs typeface="Browallia New" pitchFamily="34" charset="-34"/>
              </a:rPr>
              <a:t>2016 (602</a:t>
            </a:r>
            <a:r>
              <a:rPr lang="th-TH" dirty="0" smtClean="0">
                <a:solidFill>
                  <a:prstClr val="black"/>
                </a:solidFill>
                <a:latin typeface="Browallia New" pitchFamily="34" charset="-34"/>
                <a:cs typeface="Browallia New" pitchFamily="34" charset="-34"/>
              </a:rPr>
              <a:t> แห่ง) ที่มีจำนวนกรรมการอิสระเกินกว่า </a:t>
            </a:r>
            <a:r>
              <a:rPr lang="en-US" dirty="0" smtClean="0">
                <a:solidFill>
                  <a:prstClr val="black"/>
                </a:solidFill>
                <a:latin typeface="Browallia New" pitchFamily="34" charset="-34"/>
                <a:cs typeface="Browallia New" pitchFamily="34" charset="-34"/>
              </a:rPr>
              <a:t>50%</a:t>
            </a:r>
            <a:r>
              <a:rPr lang="th-TH" dirty="0" smtClean="0">
                <a:solidFill>
                  <a:prstClr val="black"/>
                </a:solidFill>
                <a:latin typeface="Browallia New" pitchFamily="34" charset="-34"/>
                <a:cs typeface="Browallia New" pitchFamily="34" charset="-34"/>
              </a:rPr>
              <a:t> ในขณะที่ส่วนใหญ่จะมีจำนวนกรรมการอิสระอยู่ระหว่าง</a:t>
            </a:r>
            <a:r>
              <a:rPr lang="en-US" dirty="0" smtClean="0">
                <a:solidFill>
                  <a:prstClr val="black"/>
                </a:solidFill>
                <a:latin typeface="Browallia New" pitchFamily="34" charset="-34"/>
                <a:cs typeface="Browallia New" pitchFamily="34" charset="-34"/>
              </a:rPr>
              <a:t> 33-50%</a:t>
            </a:r>
            <a:r>
              <a:rPr lang="th-TH" dirty="0" smtClean="0">
                <a:solidFill>
                  <a:prstClr val="black"/>
                </a:solidFill>
                <a:latin typeface="Browallia New" pitchFamily="34" charset="-34"/>
                <a:cs typeface="Browallia New" pitchFamily="34" charset="-34"/>
              </a:rPr>
              <a:t> ของสมาชิกคณะกรรมการ (86</a:t>
            </a:r>
            <a:r>
              <a:rPr lang="en-US" dirty="0" smtClean="0">
                <a:solidFill>
                  <a:prstClr val="black"/>
                </a:solidFill>
                <a:latin typeface="Browallia New" pitchFamily="34" charset="-34"/>
                <a:cs typeface="Browallia New" pitchFamily="34" charset="-34"/>
              </a:rPr>
              <a:t>%)</a:t>
            </a:r>
            <a:endParaRPr lang="th-TH"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16</a:t>
            </a:fld>
            <a:endParaRPr lang="en-US"/>
          </a:p>
        </p:txBody>
      </p:sp>
    </p:spTree>
    <p:extLst>
      <p:ext uri="{BB962C8B-B14F-4D97-AF65-F5344CB8AC3E}">
        <p14:creationId xmlns:p14="http://schemas.microsoft.com/office/powerpoint/2010/main" val="1539807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ภาพนิ่ง 1"/>
          <p:cNvSpPr>
            <a:spLocks noGrp="1" noRot="1" noChangeAspect="1"/>
          </p:cNvSpPr>
          <p:nvPr>
            <p:ph type="sldImg"/>
          </p:nvPr>
        </p:nvSpPr>
        <p:spPr/>
      </p:sp>
      <p:sp>
        <p:nvSpPr>
          <p:cNvPr id="3" name="ตัวแทนบันทึกย่อ 2"/>
          <p:cNvSpPr>
            <a:spLocks noGrp="1"/>
          </p:cNvSpPr>
          <p:nvPr>
            <p:ph type="body" idx="1"/>
          </p:nvPr>
        </p:nvSpPr>
        <p:spPr/>
        <p:txBody>
          <a:bodyPr/>
          <a:lstStyle/>
          <a:p>
            <a:pPr lvl="0" algn="thaiDist"/>
            <a:r>
              <a:rPr lang="en-US" dirty="0">
                <a:solidFill>
                  <a:prstClr val="black"/>
                </a:solidFill>
                <a:latin typeface="Browallia New" pitchFamily="34" charset="-34"/>
                <a:cs typeface="Browallia New" pitchFamily="34" charset="-34"/>
              </a:rPr>
              <a:t>Slide</a:t>
            </a:r>
            <a:r>
              <a:rPr lang="th-TH" dirty="0">
                <a:solidFill>
                  <a:prstClr val="black"/>
                </a:solidFill>
                <a:latin typeface="Browallia New" pitchFamily="34" charset="-34"/>
                <a:cs typeface="Browallia New" pitchFamily="34" charset="-34"/>
              </a:rPr>
              <a:t> นี้เป็นการนำเสนอผล</a:t>
            </a:r>
            <a:r>
              <a:rPr lang="en-US" dirty="0">
                <a:solidFill>
                  <a:prstClr val="black"/>
                </a:solidFill>
                <a:latin typeface="Browallia New" pitchFamily="34" charset="-34"/>
                <a:cs typeface="Browallia New" pitchFamily="34" charset="-34"/>
              </a:rPr>
              <a:t> Corporate Governance Report 2016</a:t>
            </a:r>
            <a:r>
              <a:rPr lang="th-TH" dirty="0">
                <a:solidFill>
                  <a:prstClr val="black"/>
                </a:solidFill>
                <a:latin typeface="Browallia New" pitchFamily="34" charset="-34"/>
                <a:cs typeface="Browallia New" pitchFamily="34" charset="-34"/>
              </a:rPr>
              <a:t> ในส่วนที่เกี่ยวข้องกับ</a:t>
            </a:r>
            <a:r>
              <a:rPr lang="en-US" dirty="0">
                <a:solidFill>
                  <a:prstClr val="black"/>
                </a:solidFill>
                <a:latin typeface="Browallia New" pitchFamily="34" charset="-34"/>
                <a:cs typeface="Browallia New" pitchFamily="34" charset="-34"/>
              </a:rPr>
              <a:t> Best Practices of Independent Directors</a:t>
            </a:r>
            <a:endParaRPr lang="th-TH" dirty="0">
              <a:solidFill>
                <a:prstClr val="black"/>
              </a:solidFill>
              <a:latin typeface="Browallia New" pitchFamily="34" charset="-34"/>
              <a:cs typeface="Browallia New" pitchFamily="34" charset="-34"/>
            </a:endParaRPr>
          </a:p>
          <a:p>
            <a:pPr lvl="0" algn="thaiDist"/>
            <a:endParaRPr lang="th-TH" dirty="0">
              <a:solidFill>
                <a:prstClr val="black"/>
              </a:solidFill>
              <a:latin typeface="Browallia New" pitchFamily="34" charset="-34"/>
              <a:cs typeface="Browallia New" pitchFamily="34" charset="-34"/>
            </a:endParaRPr>
          </a:p>
          <a:p>
            <a:pPr lvl="0" algn="thaiDist"/>
            <a:r>
              <a:rPr lang="th-TH" dirty="0">
                <a:solidFill>
                  <a:prstClr val="black"/>
                </a:solidFill>
                <a:latin typeface="Browallia New" pitchFamily="34" charset="-34"/>
                <a:cs typeface="Browallia New" pitchFamily="34" charset="-34"/>
              </a:rPr>
              <a:t>จากผลสำรวจในเรื่อง</a:t>
            </a:r>
            <a:r>
              <a:rPr lang="th-TH" dirty="0" smtClean="0">
                <a:solidFill>
                  <a:prstClr val="black"/>
                </a:solidFill>
                <a:latin typeface="Browallia New" pitchFamily="34" charset="-34"/>
                <a:cs typeface="Browallia New" pitchFamily="34" charset="-34"/>
              </a:rPr>
              <a:t>ของประธานกรรมการ พบว่า</a:t>
            </a:r>
            <a:r>
              <a:rPr lang="th-TH" dirty="0">
                <a:solidFill>
                  <a:prstClr val="black"/>
                </a:solidFill>
                <a:latin typeface="Browallia New" pitchFamily="34" charset="-34"/>
                <a:cs typeface="Browallia New" pitchFamily="34" charset="-34"/>
              </a:rPr>
              <a:t>มีเพียง </a:t>
            </a:r>
            <a:r>
              <a:rPr lang="th-TH" dirty="0" smtClean="0">
                <a:solidFill>
                  <a:prstClr val="black"/>
                </a:solidFill>
                <a:latin typeface="Browallia New" pitchFamily="34" charset="-34"/>
                <a:cs typeface="Browallia New" pitchFamily="34" charset="-34"/>
              </a:rPr>
              <a:t>36</a:t>
            </a:r>
            <a:r>
              <a:rPr lang="en-US" dirty="0" smtClean="0">
                <a:solidFill>
                  <a:prstClr val="black"/>
                </a:solidFill>
                <a:latin typeface="Browallia New" pitchFamily="34" charset="-34"/>
                <a:cs typeface="Browallia New" pitchFamily="34" charset="-34"/>
              </a:rPr>
              <a:t>%</a:t>
            </a:r>
            <a:r>
              <a:rPr lang="th-TH" dirty="0" smtClean="0">
                <a:solidFill>
                  <a:prstClr val="black"/>
                </a:solidFill>
                <a:latin typeface="Browallia New" pitchFamily="34" charset="-34"/>
                <a:cs typeface="Browallia New" pitchFamily="34" charset="-34"/>
              </a:rPr>
              <a:t> </a:t>
            </a:r>
            <a:r>
              <a:rPr lang="th-TH" dirty="0">
                <a:solidFill>
                  <a:prstClr val="black"/>
                </a:solidFill>
                <a:latin typeface="Browallia New" pitchFamily="34" charset="-34"/>
                <a:cs typeface="Browallia New" pitchFamily="34" charset="-34"/>
              </a:rPr>
              <a:t>ของบริษัทที่ทำการสำรวจในปี </a:t>
            </a:r>
            <a:r>
              <a:rPr lang="en-US" dirty="0">
                <a:solidFill>
                  <a:prstClr val="black"/>
                </a:solidFill>
                <a:latin typeface="Browallia New" pitchFamily="34" charset="-34"/>
                <a:cs typeface="Browallia New" pitchFamily="34" charset="-34"/>
              </a:rPr>
              <a:t>2016 (602</a:t>
            </a:r>
            <a:r>
              <a:rPr lang="th-TH" dirty="0">
                <a:solidFill>
                  <a:prstClr val="black"/>
                </a:solidFill>
                <a:latin typeface="Browallia New" pitchFamily="34" charset="-34"/>
                <a:cs typeface="Browallia New" pitchFamily="34" charset="-34"/>
              </a:rPr>
              <a:t> แห่ง) </a:t>
            </a:r>
            <a:r>
              <a:rPr lang="th-TH" dirty="0" smtClean="0">
                <a:solidFill>
                  <a:prstClr val="black"/>
                </a:solidFill>
                <a:latin typeface="Browallia New" pitchFamily="34" charset="-34"/>
                <a:cs typeface="Browallia New" pitchFamily="34" charset="-34"/>
              </a:rPr>
              <a:t>ที่ประธานกรรมการเป็นกรรมการอิสระ อย่างไรก็ตาม จากผลสำรวจพบว่าบริษัทจดทะเบียนส่วนใหญ่ (86</a:t>
            </a:r>
            <a:r>
              <a:rPr lang="en-US" dirty="0" smtClean="0">
                <a:solidFill>
                  <a:prstClr val="black"/>
                </a:solidFill>
                <a:latin typeface="Browallia New" pitchFamily="34" charset="-34"/>
                <a:cs typeface="Browallia New" pitchFamily="34" charset="-34"/>
              </a:rPr>
              <a:t>%) </a:t>
            </a:r>
            <a:r>
              <a:rPr lang="th-TH" dirty="0" smtClean="0">
                <a:solidFill>
                  <a:prstClr val="black"/>
                </a:solidFill>
                <a:latin typeface="Browallia New" pitchFamily="34" charset="-34"/>
                <a:cs typeface="Browallia New" pitchFamily="34" charset="-34"/>
              </a:rPr>
              <a:t>มีการแยกบทบาทที่ชัดเจนระหว่างประธานกรรมการและ</a:t>
            </a:r>
            <a:r>
              <a:rPr lang="en-US" dirty="0" smtClean="0">
                <a:solidFill>
                  <a:prstClr val="black"/>
                </a:solidFill>
                <a:latin typeface="Browallia New" pitchFamily="34" charset="-34"/>
                <a:cs typeface="Browallia New" pitchFamily="34" charset="-34"/>
              </a:rPr>
              <a:t> CEO </a:t>
            </a:r>
            <a:endParaRPr lang="th-TH" dirty="0">
              <a:solidFill>
                <a:prstClr val="black"/>
              </a:solidFill>
            </a:endParaRPr>
          </a:p>
          <a:p>
            <a:endParaRPr lang="en-US" dirty="0"/>
          </a:p>
        </p:txBody>
      </p:sp>
      <p:sp>
        <p:nvSpPr>
          <p:cNvPr id="4" name="ตัวแทนหมายเลขภาพนิ่ง 3"/>
          <p:cNvSpPr>
            <a:spLocks noGrp="1"/>
          </p:cNvSpPr>
          <p:nvPr>
            <p:ph type="sldNum" sz="quarter" idx="10"/>
          </p:nvPr>
        </p:nvSpPr>
        <p:spPr/>
        <p:txBody>
          <a:bodyPr/>
          <a:lstStyle/>
          <a:p>
            <a:fld id="{CA5D3BF3-D352-46FC-8343-31F56E6730EA}" type="slidenum">
              <a:rPr lang="en-US" smtClean="0"/>
              <a:pPr/>
              <a:t>17</a:t>
            </a:fld>
            <a:endParaRPr lang="en-US"/>
          </a:p>
        </p:txBody>
      </p:sp>
    </p:spTree>
    <p:extLst>
      <p:ext uri="{BB962C8B-B14F-4D97-AF65-F5344CB8AC3E}">
        <p14:creationId xmlns:p14="http://schemas.microsoft.com/office/powerpoint/2010/main" val="28619829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thaiDist"/>
            <a:r>
              <a:rPr lang="th-TH" dirty="0">
                <a:latin typeface="Browallia New" pitchFamily="34" charset="-34"/>
                <a:cs typeface="Browallia New" pitchFamily="34" charset="-34"/>
              </a:rPr>
              <a:t>จากบทความ </a:t>
            </a:r>
            <a:r>
              <a:rPr lang="en-US" dirty="0">
                <a:latin typeface="Browallia New" pitchFamily="34" charset="-34"/>
                <a:cs typeface="Browallia New" pitchFamily="34" charset="-34"/>
              </a:rPr>
              <a:t>Role of Independent Directors: Issues and Challenges </a:t>
            </a:r>
            <a:r>
              <a:rPr lang="th-TH" dirty="0">
                <a:latin typeface="Browallia New" pitchFamily="34" charset="-34"/>
                <a:cs typeface="Browallia New" pitchFamily="34" charset="-34"/>
              </a:rPr>
              <a:t>ของ </a:t>
            </a:r>
            <a:r>
              <a:rPr lang="en-US" dirty="0" smtClean="0">
                <a:latin typeface="Browallia New" pitchFamily="34" charset="-34"/>
                <a:cs typeface="Browallia New" pitchFamily="34" charset="-34"/>
              </a:rPr>
              <a:t>KPMG </a:t>
            </a:r>
            <a:r>
              <a:rPr lang="th-TH" dirty="0" smtClean="0">
                <a:latin typeface="Browallia New" pitchFamily="34" charset="-34"/>
                <a:cs typeface="Browallia New" pitchFamily="34" charset="-34"/>
              </a:rPr>
              <a:t>ได้กล่าวถึงเรื่องนี้ไว้ว่า</a:t>
            </a:r>
            <a:endParaRPr lang="en-US" dirty="0" smtClean="0">
              <a:latin typeface="Browallia New" pitchFamily="34" charset="-34"/>
              <a:cs typeface="Browallia New" pitchFamily="34" charset="-34"/>
            </a:endParaRPr>
          </a:p>
          <a:p>
            <a:pPr algn="thaiDist"/>
            <a:endParaRPr lang="en-US" dirty="0">
              <a:latin typeface="Browallia New" pitchFamily="34" charset="-34"/>
              <a:cs typeface="Browallia New" pitchFamily="34" charset="-34"/>
            </a:endParaRPr>
          </a:p>
          <a:p>
            <a:pPr algn="thaiDist"/>
            <a:r>
              <a:rPr lang="en-US" dirty="0" smtClean="0">
                <a:latin typeface="Browallia New" pitchFamily="34" charset="-34"/>
                <a:cs typeface="Browallia New" pitchFamily="34" charset="-34"/>
              </a:rPr>
              <a:t>Today </a:t>
            </a:r>
            <a:r>
              <a:rPr lang="en-US" dirty="0">
                <a:latin typeface="Browallia New" pitchFamily="34" charset="-34"/>
                <a:cs typeface="Browallia New" pitchFamily="34" charset="-34"/>
              </a:rPr>
              <a:t>when we discuss about independent directors, </a:t>
            </a:r>
            <a:r>
              <a:rPr lang="en-US" dirty="0" smtClean="0">
                <a:latin typeface="Browallia New" pitchFamily="34" charset="-34"/>
                <a:cs typeface="Browallia New" pitchFamily="34" charset="-34"/>
              </a:rPr>
              <a:t>there </a:t>
            </a:r>
            <a:r>
              <a:rPr lang="en-US" dirty="0">
                <a:latin typeface="Browallia New" pitchFamily="34" charset="-34"/>
                <a:cs typeface="Browallia New" pitchFamily="34" charset="-34"/>
              </a:rPr>
              <a:t>is an expectation that they are required to play </a:t>
            </a:r>
            <a:r>
              <a:rPr lang="en-US" dirty="0" smtClean="0">
                <a:latin typeface="Browallia New" pitchFamily="34" charset="-34"/>
                <a:cs typeface="Browallia New" pitchFamily="34" charset="-34"/>
              </a:rPr>
              <a:t>the </a:t>
            </a:r>
            <a:r>
              <a:rPr lang="en-US" dirty="0">
                <a:latin typeface="Browallia New" pitchFamily="34" charset="-34"/>
                <a:cs typeface="Browallia New" pitchFamily="34" charset="-34"/>
              </a:rPr>
              <a:t>role of watch dogs and nothing more. In that sense, </a:t>
            </a:r>
            <a:r>
              <a:rPr lang="en-US" dirty="0" smtClean="0">
                <a:latin typeface="Browallia New" pitchFamily="34" charset="-34"/>
                <a:cs typeface="Browallia New" pitchFamily="34" charset="-34"/>
              </a:rPr>
              <a:t>the </a:t>
            </a:r>
            <a:r>
              <a:rPr lang="en-US" dirty="0">
                <a:latin typeface="Browallia New" pitchFamily="34" charset="-34"/>
                <a:cs typeface="Browallia New" pitchFamily="34" charset="-34"/>
              </a:rPr>
              <a:t>independent directors are expected to play the role </a:t>
            </a:r>
            <a:r>
              <a:rPr lang="en-US" dirty="0" smtClean="0">
                <a:latin typeface="Browallia New" pitchFamily="34" charset="-34"/>
                <a:cs typeface="Browallia New" pitchFamily="34" charset="-34"/>
              </a:rPr>
              <a:t>of </a:t>
            </a:r>
            <a:r>
              <a:rPr lang="en-US" dirty="0">
                <a:latin typeface="Browallia New" pitchFamily="34" charset="-34"/>
                <a:cs typeface="Browallia New" pitchFamily="34" charset="-34"/>
              </a:rPr>
              <a:t>whistle-blowers on the board. Needless to say, this </a:t>
            </a:r>
            <a:r>
              <a:rPr lang="en-US" dirty="0" smtClean="0">
                <a:latin typeface="Browallia New" pitchFamily="34" charset="-34"/>
                <a:cs typeface="Browallia New" pitchFamily="34" charset="-34"/>
              </a:rPr>
              <a:t>thinking </a:t>
            </a:r>
            <a:r>
              <a:rPr lang="en-US" dirty="0">
                <a:latin typeface="Browallia New" pitchFamily="34" charset="-34"/>
                <a:cs typeface="Browallia New" pitchFamily="34" charset="-34"/>
              </a:rPr>
              <a:t>has brought in an element of sameness to Indian </a:t>
            </a:r>
            <a:r>
              <a:rPr lang="en-US" dirty="0" smtClean="0">
                <a:latin typeface="Browallia New" pitchFamily="34" charset="-34"/>
                <a:cs typeface="Browallia New" pitchFamily="34" charset="-34"/>
              </a:rPr>
              <a:t>boards </a:t>
            </a:r>
            <a:r>
              <a:rPr lang="en-US" dirty="0">
                <a:latin typeface="Browallia New" pitchFamily="34" charset="-34"/>
                <a:cs typeface="Browallia New" pitchFamily="34" charset="-34"/>
              </a:rPr>
              <a:t>with a greater focus on compliance. What is </a:t>
            </a:r>
            <a:r>
              <a:rPr lang="en-US" dirty="0" smtClean="0">
                <a:latin typeface="Browallia New" pitchFamily="34" charset="-34"/>
                <a:cs typeface="Browallia New" pitchFamily="34" charset="-34"/>
              </a:rPr>
              <a:t>required </a:t>
            </a:r>
            <a:r>
              <a:rPr lang="en-US" dirty="0">
                <a:latin typeface="Browallia New" pitchFamily="34" charset="-34"/>
                <a:cs typeface="Browallia New" pitchFamily="34" charset="-34"/>
              </a:rPr>
              <a:t>is a diverse group of individuals who can examine </a:t>
            </a:r>
            <a:r>
              <a:rPr lang="en-US" dirty="0" smtClean="0">
                <a:latin typeface="Browallia New" pitchFamily="34" charset="-34"/>
                <a:cs typeface="Browallia New" pitchFamily="34" charset="-34"/>
              </a:rPr>
              <a:t>issues </a:t>
            </a:r>
            <a:r>
              <a:rPr lang="en-US" dirty="0">
                <a:latin typeface="Browallia New" pitchFamily="34" charset="-34"/>
                <a:cs typeface="Browallia New" pitchFamily="34" charset="-34"/>
              </a:rPr>
              <a:t>from diverse perspectives and add value to overall </a:t>
            </a:r>
            <a:r>
              <a:rPr lang="en-US" dirty="0" smtClean="0">
                <a:latin typeface="Browallia New" pitchFamily="34" charset="-34"/>
                <a:cs typeface="Browallia New" pitchFamily="34" charset="-34"/>
              </a:rPr>
              <a:t>performance </a:t>
            </a:r>
            <a:r>
              <a:rPr lang="en-US" dirty="0">
                <a:latin typeface="Browallia New" pitchFamily="34" charset="-34"/>
                <a:cs typeface="Browallia New" pitchFamily="34" charset="-34"/>
              </a:rPr>
              <a:t>rather than merely examining issues from a </a:t>
            </a:r>
            <a:r>
              <a:rPr lang="en-US" dirty="0" smtClean="0">
                <a:latin typeface="Browallia New" pitchFamily="34" charset="-34"/>
                <a:cs typeface="Browallia New" pitchFamily="34" charset="-34"/>
              </a:rPr>
              <a:t>compliance </a:t>
            </a:r>
            <a:r>
              <a:rPr lang="en-US" dirty="0">
                <a:latin typeface="Browallia New" pitchFamily="34" charset="-34"/>
                <a:cs typeface="Browallia New" pitchFamily="34" charset="-34"/>
              </a:rPr>
              <a:t>angle</a:t>
            </a:r>
            <a:r>
              <a:rPr lang="en-US" dirty="0" smtClean="0">
                <a:latin typeface="Browallia New" pitchFamily="34" charset="-34"/>
                <a:cs typeface="Browallia New" pitchFamily="34" charset="-34"/>
              </a:rPr>
              <a:t>.</a:t>
            </a:r>
          </a:p>
          <a:p>
            <a:pPr algn="thaiDist"/>
            <a:endParaRPr lang="en-US" dirty="0">
              <a:latin typeface="Browallia New" pitchFamily="34" charset="-34"/>
              <a:cs typeface="Browallia New" pitchFamily="34" charset="-34"/>
            </a:endParaRPr>
          </a:p>
          <a:p>
            <a:pPr algn="thaiDist"/>
            <a:r>
              <a:rPr lang="th-TH" dirty="0" smtClean="0">
                <a:latin typeface="Browallia New" pitchFamily="34" charset="-34"/>
                <a:cs typeface="Browallia New" pitchFamily="34" charset="-34"/>
              </a:rPr>
              <a:t>โดยสรุปแล้ว ปัจจุบันทั่วโลกกำลังมุ่งเน้นให้กรรมการอิสระทำหน้าที่เพื่อเพิ่มมูลค่าให้กับบริษัทมากขึ้น และกลุ่มกรรมการอิสระควรประกอบไปด้วยบุคคลที่มีความสามารถและหลากหลายทักษะ ซึ่งสไลด์หน้าต่อไปจะเป็นสถิติที่ชี้ให้เห็นว่าเป็นไปในทิศทางเดียวกันนี้เช่นกัน</a:t>
            </a:r>
            <a:endParaRPr lang="en-US" dirty="0" smtClean="0">
              <a:latin typeface="Browallia New" pitchFamily="34" charset="-34"/>
              <a:cs typeface="Browallia New" pitchFamily="34" charset="-34"/>
            </a:endParaRPr>
          </a:p>
          <a:p>
            <a:pPr algn="thaiDist"/>
            <a:endParaRPr lang="en-US" dirty="0">
              <a:latin typeface="Browallia New" pitchFamily="34" charset="-34"/>
              <a:cs typeface="Browallia New" pitchFamily="34" charset="-34"/>
            </a:endParaRPr>
          </a:p>
        </p:txBody>
      </p:sp>
      <p:sp>
        <p:nvSpPr>
          <p:cNvPr id="4" name="Slide Number Placeholder 3"/>
          <p:cNvSpPr>
            <a:spLocks noGrp="1"/>
          </p:cNvSpPr>
          <p:nvPr>
            <p:ph type="sldNum" sz="quarter" idx="10"/>
          </p:nvPr>
        </p:nvSpPr>
        <p:spPr/>
        <p:txBody>
          <a:bodyPr/>
          <a:lstStyle/>
          <a:p>
            <a:fld id="{CA5D3BF3-D352-46FC-8343-31F56E6730EA}" type="slidenum">
              <a:rPr lang="en-US" smtClean="0"/>
              <a:pPr/>
              <a:t>18</a:t>
            </a:fld>
            <a:endParaRPr lang="en-US"/>
          </a:p>
        </p:txBody>
      </p:sp>
    </p:spTree>
    <p:extLst>
      <p:ext uri="{BB962C8B-B14F-4D97-AF65-F5344CB8AC3E}">
        <p14:creationId xmlns:p14="http://schemas.microsoft.com/office/powerpoint/2010/main" val="16227274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algn="thaiDist"/>
            <a:r>
              <a:rPr lang="th-TH" dirty="0" smtClean="0">
                <a:latin typeface="Browallia New" pitchFamily="34" charset="-34"/>
                <a:cs typeface="Browallia New" pitchFamily="34" charset="-34"/>
              </a:rPr>
              <a:t>สไลด์หน้านี้เป็นการรวบรวม</a:t>
            </a:r>
            <a:r>
              <a:rPr lang="en-US" dirty="0" smtClean="0">
                <a:latin typeface="Browallia New" pitchFamily="34" charset="-34"/>
                <a:cs typeface="Browallia New" pitchFamily="34" charset="-34"/>
              </a:rPr>
              <a:t> Skills</a:t>
            </a:r>
            <a:r>
              <a:rPr lang="th-TH" dirty="0" smtClean="0">
                <a:latin typeface="Browallia New" pitchFamily="34" charset="-34"/>
                <a:cs typeface="Browallia New" pitchFamily="34" charset="-34"/>
              </a:rPr>
              <a:t> ที่กรรมการอิสระพึงมีในปัจจุบันนี้เพื่อให้สามารถทำหน้าที่ได้อย่างมีประสิทธิภาพ</a:t>
            </a:r>
          </a:p>
          <a:p>
            <a:pPr algn="thaiDist"/>
            <a:endParaRPr lang="th-TH" dirty="0">
              <a:latin typeface="Browallia New" pitchFamily="34" charset="-34"/>
              <a:cs typeface="Browallia New" pitchFamily="34" charset="-34"/>
            </a:endParaRPr>
          </a:p>
          <a:p>
            <a:pPr algn="thaiDist"/>
            <a:r>
              <a:rPr lang="th-TH" b="1" dirty="0" smtClean="0">
                <a:latin typeface="Browallia New" pitchFamily="34" charset="-34"/>
                <a:cs typeface="Browallia New" pitchFamily="34" charset="-34"/>
              </a:rPr>
              <a:t>ข้อมูลจากบทความ </a:t>
            </a:r>
            <a:r>
              <a:rPr lang="en-US" b="1" dirty="0" smtClean="0">
                <a:latin typeface="Browallia New" pitchFamily="34" charset="-34"/>
                <a:cs typeface="Browallia New" pitchFamily="34" charset="-34"/>
              </a:rPr>
              <a:t>Independent Director Recruitment: The </a:t>
            </a:r>
            <a:r>
              <a:rPr lang="en-US" b="1" dirty="0">
                <a:latin typeface="Browallia New" pitchFamily="34" charset="-34"/>
                <a:cs typeface="Browallia New" pitchFamily="34" charset="-34"/>
              </a:rPr>
              <a:t>New </a:t>
            </a:r>
            <a:r>
              <a:rPr lang="en-US" b="1" dirty="0" smtClean="0">
                <a:latin typeface="Browallia New" pitchFamily="34" charset="-34"/>
                <a:cs typeface="Browallia New" pitchFamily="34" charset="-34"/>
              </a:rPr>
              <a:t> Challenge</a:t>
            </a:r>
            <a:endParaRPr lang="en-US" dirty="0" smtClean="0">
              <a:latin typeface="Browallia New" pitchFamily="34" charset="-34"/>
              <a:cs typeface="Browallia New" pitchFamily="34" charset="-34"/>
            </a:endParaRPr>
          </a:p>
          <a:p>
            <a:pPr algn="thaiDist"/>
            <a:endParaRPr lang="en-US" dirty="0">
              <a:latin typeface="Browallia New" pitchFamily="34" charset="-34"/>
              <a:cs typeface="Browallia New" pitchFamily="34" charset="-34"/>
            </a:endParaRPr>
          </a:p>
          <a:p>
            <a:pPr algn="thaiDist"/>
            <a:r>
              <a:rPr lang="en-US" dirty="0" smtClean="0">
                <a:latin typeface="Browallia New" pitchFamily="34" charset="-34"/>
                <a:cs typeface="Browallia New" pitchFamily="34" charset="-34"/>
              </a:rPr>
              <a:t>The push for greater independence on the part of external directors can and should be used to the company’s </a:t>
            </a:r>
            <a:r>
              <a:rPr lang="en-US" dirty="0">
                <a:latin typeface="Browallia New" pitchFamily="34" charset="-34"/>
                <a:cs typeface="Browallia New" pitchFamily="34" charset="-34"/>
              </a:rPr>
              <a:t>advantage</a:t>
            </a:r>
            <a:r>
              <a:rPr lang="en-US" dirty="0" smtClean="0">
                <a:latin typeface="Browallia New" pitchFamily="34" charset="-34"/>
                <a:cs typeface="Browallia New" pitchFamily="34" charset="-34"/>
              </a:rPr>
              <a:t>. By expanding the pool of potential directors to non-traditional sources, the board (and the company) will gain access to individuals who can be recruited to for their ability to support the Company’s strategic direction</a:t>
            </a:r>
            <a:r>
              <a:rPr lang="en-US" dirty="0">
                <a:latin typeface="Browallia New" pitchFamily="34" charset="-34"/>
                <a:cs typeface="Browallia New" pitchFamily="34" charset="-34"/>
              </a:rPr>
              <a:t>.  The  first  question  that  the </a:t>
            </a:r>
            <a:r>
              <a:rPr lang="en-US" dirty="0" smtClean="0">
                <a:latin typeface="Browallia New" pitchFamily="34" charset="-34"/>
                <a:cs typeface="Browallia New" pitchFamily="34" charset="-34"/>
              </a:rPr>
              <a:t>Chairman </a:t>
            </a:r>
            <a:r>
              <a:rPr lang="en-US" dirty="0">
                <a:latin typeface="Browallia New" pitchFamily="34" charset="-34"/>
                <a:cs typeface="Browallia New" pitchFamily="34" charset="-34"/>
              </a:rPr>
              <a:t>and the Nominating </a:t>
            </a:r>
            <a:r>
              <a:rPr lang="en-US" dirty="0" smtClean="0">
                <a:latin typeface="Browallia New" pitchFamily="34" charset="-34"/>
                <a:cs typeface="Browallia New" pitchFamily="34" charset="-34"/>
              </a:rPr>
              <a:t>Committee should therefore ask themselves when a new board member is to be appointed is: “How will this person lend value to and support the company’s strategy?” By carefully considering the existing gaps in the board’s knowledge and experience (against the stated strategy), the committee can shape  the selection criteria each time a new board member is selected. These new members may bring to the board:</a:t>
            </a:r>
          </a:p>
          <a:p>
            <a:pPr algn="thaiDist"/>
            <a:endParaRPr lang="en-US" dirty="0" smtClean="0">
              <a:latin typeface="Browallia New" pitchFamily="34" charset="-34"/>
              <a:cs typeface="Browallia New" pitchFamily="34" charset="-34"/>
            </a:endParaRPr>
          </a:p>
          <a:p>
            <a:pPr algn="thaiDist"/>
            <a:r>
              <a:rPr lang="en-US" b="1" dirty="0">
                <a:latin typeface="Browallia New" pitchFamily="34" charset="-34"/>
                <a:cs typeface="Browallia New" pitchFamily="34" charset="-34"/>
              </a:rPr>
              <a:t>Functional  </a:t>
            </a:r>
            <a:r>
              <a:rPr lang="en-US" b="1" dirty="0" smtClean="0">
                <a:latin typeface="Browallia New" pitchFamily="34" charset="-34"/>
                <a:cs typeface="Browallia New" pitchFamily="34" charset="-34"/>
              </a:rPr>
              <a:t>Expertise</a:t>
            </a:r>
            <a:r>
              <a:rPr lang="en-US" dirty="0" smtClean="0">
                <a:latin typeface="Browallia New" pitchFamily="34" charset="-34"/>
                <a:cs typeface="Browallia New" pitchFamily="34" charset="-34"/>
              </a:rPr>
              <a:t>: Today’s independent directors are as likely to be functional experts as they are CEOs. Senior executives from Finance, Human Resources, IT and Marketing</a:t>
            </a:r>
            <a:r>
              <a:rPr lang="en-US" baseline="0" dirty="0" smtClean="0">
                <a:latin typeface="Browallia New" pitchFamily="34" charset="-34"/>
                <a:cs typeface="Browallia New" pitchFamily="34" charset="-34"/>
              </a:rPr>
              <a:t> </a:t>
            </a:r>
            <a:r>
              <a:rPr lang="en-US" dirty="0" smtClean="0">
                <a:latin typeface="Browallia New" pitchFamily="34" charset="-34"/>
                <a:cs typeface="Browallia New" pitchFamily="34" charset="-34"/>
              </a:rPr>
              <a:t>are all in demand as directors. Fewer are CEOs: great pressure on CEOs to take fewer directorships, plus the increasing daily demands made on CEOs make taking directorships less attractive. However, this means that there is a now  cadre of “future CEOs” taking directorships, gaining valuable boardroom experience before they cross the threshold to the CEO suite.</a:t>
            </a:r>
          </a:p>
          <a:p>
            <a:pPr algn="thaiDist"/>
            <a:endParaRPr lang="en-US" dirty="0">
              <a:latin typeface="Browallia New" pitchFamily="34" charset="-34"/>
              <a:cs typeface="Browallia New" pitchFamily="34" charset="-34"/>
            </a:endParaRPr>
          </a:p>
          <a:p>
            <a:pPr algn="thaiDist"/>
            <a:r>
              <a:rPr lang="en-US" b="1" dirty="0">
                <a:latin typeface="Browallia New" pitchFamily="34" charset="-34"/>
                <a:cs typeface="Browallia New" pitchFamily="34" charset="-34"/>
              </a:rPr>
              <a:t>Diversity</a:t>
            </a:r>
            <a:r>
              <a:rPr lang="en-US" dirty="0" smtClean="0">
                <a:latin typeface="Browallia New" pitchFamily="34" charset="-34"/>
                <a:cs typeface="Browallia New" pitchFamily="34" charset="-34"/>
              </a:rPr>
              <a:t>: Many Boards are now striving to ensure that their</a:t>
            </a:r>
            <a:r>
              <a:rPr lang="en-US" baseline="0" dirty="0" smtClean="0">
                <a:latin typeface="Browallia New" pitchFamily="34" charset="-34"/>
                <a:cs typeface="Browallia New" pitchFamily="34" charset="-34"/>
              </a:rPr>
              <a:t> </a:t>
            </a:r>
            <a:r>
              <a:rPr lang="en-US" dirty="0" smtClean="0">
                <a:latin typeface="Browallia New" pitchFamily="34" charset="-34"/>
                <a:cs typeface="Browallia New" pitchFamily="34" charset="-34"/>
              </a:rPr>
              <a:t>composition adequately reflects </a:t>
            </a:r>
            <a:r>
              <a:rPr lang="en-US" dirty="0">
                <a:latin typeface="Browallia New" pitchFamily="34" charset="-34"/>
                <a:cs typeface="Browallia New" pitchFamily="34" charset="-34"/>
              </a:rPr>
              <a:t>their </a:t>
            </a:r>
            <a:r>
              <a:rPr lang="en-US" dirty="0" smtClean="0">
                <a:latin typeface="Browallia New" pitchFamily="34" charset="-34"/>
                <a:cs typeface="Browallia New" pitchFamily="34" charset="-34"/>
              </a:rPr>
              <a:t>customer base.</a:t>
            </a:r>
            <a:r>
              <a:rPr lang="en-US" baseline="0" dirty="0" smtClean="0">
                <a:latin typeface="Browallia New" pitchFamily="34" charset="-34"/>
                <a:cs typeface="Browallia New" pitchFamily="34" charset="-34"/>
              </a:rPr>
              <a:t> </a:t>
            </a:r>
            <a:r>
              <a:rPr lang="en-US" dirty="0" smtClean="0">
                <a:latin typeface="Browallia New" pitchFamily="34" charset="-34"/>
                <a:cs typeface="Browallia New" pitchFamily="34" charset="-34"/>
              </a:rPr>
              <a:t>For companies that are expanding into overseas markets, it can</a:t>
            </a:r>
            <a:r>
              <a:rPr lang="en-US" baseline="0" dirty="0" smtClean="0">
                <a:latin typeface="Browallia New" pitchFamily="34" charset="-34"/>
                <a:cs typeface="Browallia New" pitchFamily="34" charset="-34"/>
              </a:rPr>
              <a:t> </a:t>
            </a:r>
            <a:r>
              <a:rPr lang="en-US" dirty="0" smtClean="0">
                <a:latin typeface="Browallia New" pitchFamily="34" charset="-34"/>
                <a:cs typeface="Browallia New" pitchFamily="34" charset="-34"/>
              </a:rPr>
              <a:t>often be valuable to have a</a:t>
            </a:r>
            <a:r>
              <a:rPr lang="en-US" baseline="0" dirty="0" smtClean="0">
                <a:latin typeface="Browallia New" pitchFamily="34" charset="-34"/>
                <a:cs typeface="Browallia New" pitchFamily="34" charset="-34"/>
              </a:rPr>
              <a:t> </a:t>
            </a:r>
            <a:r>
              <a:rPr lang="en-US" dirty="0" smtClean="0">
                <a:latin typeface="Browallia New" pitchFamily="34" charset="-34"/>
                <a:cs typeface="Browallia New" pitchFamily="34" charset="-34"/>
              </a:rPr>
              <a:t>board member who is resident or a native of those markets, who will bring a perspective that could greatly accelerate</a:t>
            </a:r>
            <a:r>
              <a:rPr lang="en-US" dirty="0">
                <a:latin typeface="Browallia New" pitchFamily="34" charset="-34"/>
                <a:cs typeface="Browallia New" pitchFamily="34" charset="-34"/>
              </a:rPr>
              <a:t> </a:t>
            </a:r>
            <a:r>
              <a:rPr lang="en-US" dirty="0" smtClean="0">
                <a:latin typeface="Browallia New" pitchFamily="34" charset="-34"/>
                <a:cs typeface="Browallia New" pitchFamily="34" charset="-34"/>
              </a:rPr>
              <a:t>the  company’s success.</a:t>
            </a:r>
          </a:p>
          <a:p>
            <a:pPr algn="thaiDist"/>
            <a:endParaRPr lang="en-US" dirty="0">
              <a:latin typeface="Browallia New" pitchFamily="34" charset="-34"/>
              <a:cs typeface="Browallia New" pitchFamily="34" charset="-34"/>
            </a:endParaRPr>
          </a:p>
          <a:p>
            <a:pPr algn="thaiDist"/>
            <a:r>
              <a:rPr lang="en-US" b="1" dirty="0">
                <a:latin typeface="Browallia New" pitchFamily="34" charset="-34"/>
                <a:cs typeface="Browallia New" pitchFamily="34" charset="-34"/>
              </a:rPr>
              <a:t>Customer </a:t>
            </a:r>
            <a:r>
              <a:rPr lang="en-US" b="1" dirty="0" smtClean="0">
                <a:latin typeface="Browallia New" pitchFamily="34" charset="-34"/>
                <a:cs typeface="Browallia New" pitchFamily="34" charset="-34"/>
              </a:rPr>
              <a:t>View</a:t>
            </a:r>
            <a:r>
              <a:rPr lang="en-US" dirty="0" smtClean="0">
                <a:latin typeface="Browallia New" pitchFamily="34" charset="-34"/>
                <a:cs typeface="Browallia New" pitchFamily="34" charset="-34"/>
              </a:rPr>
              <a:t>: For companies that deal with customers in  particular industry segments, it can highly useful to have a board member who has held a senior management</a:t>
            </a:r>
            <a:r>
              <a:rPr lang="en-US" dirty="0">
                <a:latin typeface="Browallia New" pitchFamily="34" charset="-34"/>
                <a:cs typeface="Browallia New" pitchFamily="34" charset="-34"/>
              </a:rPr>
              <a:t>	</a:t>
            </a:r>
            <a:r>
              <a:rPr lang="en-US" dirty="0" smtClean="0">
                <a:latin typeface="Browallia New" pitchFamily="34" charset="-34"/>
                <a:cs typeface="Browallia New" pitchFamily="34" charset="-34"/>
              </a:rPr>
              <a:t>position within</a:t>
            </a:r>
            <a:r>
              <a:rPr lang="en-US" baseline="0" dirty="0" smtClean="0">
                <a:latin typeface="Browallia New" pitchFamily="34" charset="-34"/>
                <a:cs typeface="Browallia New" pitchFamily="34" charset="-34"/>
              </a:rPr>
              <a:t> </a:t>
            </a:r>
            <a:r>
              <a:rPr lang="en-US" dirty="0" smtClean="0">
                <a:latin typeface="Browallia New" pitchFamily="34" charset="-34"/>
                <a:cs typeface="Browallia New" pitchFamily="34" charset="-34"/>
              </a:rPr>
              <a:t>that industry. However, care should be taken if considering any current customer, in order to avoid the </a:t>
            </a:r>
            <a:r>
              <a:rPr lang="en-US" dirty="0">
                <a:latin typeface="Browallia New" pitchFamily="34" charset="-34"/>
                <a:cs typeface="Browallia New" pitchFamily="34" charset="-34"/>
              </a:rPr>
              <a:t>appearance of any conflict of </a:t>
            </a:r>
            <a:r>
              <a:rPr lang="en-US" dirty="0" smtClean="0">
                <a:latin typeface="Browallia New" pitchFamily="34" charset="-34"/>
                <a:cs typeface="Browallia New" pitchFamily="34" charset="-34"/>
              </a:rPr>
              <a:t>interest. Recently retired executives from current customers, however, may be both acceptable and valuable, provided that their association with their former</a:t>
            </a:r>
            <a:r>
              <a:rPr lang="en-US" baseline="0" dirty="0" smtClean="0">
                <a:latin typeface="Browallia New" pitchFamily="34" charset="-34"/>
                <a:cs typeface="Browallia New" pitchFamily="34" charset="-34"/>
              </a:rPr>
              <a:t> </a:t>
            </a:r>
            <a:r>
              <a:rPr lang="en-US" dirty="0" smtClean="0">
                <a:latin typeface="Browallia New" pitchFamily="34" charset="-34"/>
                <a:cs typeface="Browallia New" pitchFamily="34" charset="-34"/>
              </a:rPr>
              <a:t>employer remains at arm’s length.</a:t>
            </a:r>
          </a:p>
          <a:p>
            <a:pPr algn="thaiDist"/>
            <a:endParaRPr lang="en-US" dirty="0" smtClean="0">
              <a:latin typeface="Browallia New" pitchFamily="34" charset="-34"/>
              <a:cs typeface="Browallia New" pitchFamily="34" charset="-34"/>
            </a:endParaRPr>
          </a:p>
          <a:p>
            <a:pPr algn="thaiDist"/>
            <a:r>
              <a:rPr lang="en-US" b="1" dirty="0">
                <a:latin typeface="Browallia New" pitchFamily="34" charset="-34"/>
                <a:cs typeface="Browallia New" pitchFamily="34" charset="-34"/>
              </a:rPr>
              <a:t>Global  </a:t>
            </a:r>
            <a:r>
              <a:rPr lang="en-US" b="1" dirty="0" smtClean="0">
                <a:latin typeface="Browallia New" pitchFamily="34" charset="-34"/>
                <a:cs typeface="Browallia New" pitchFamily="34" charset="-34"/>
              </a:rPr>
              <a:t>Outlook</a:t>
            </a:r>
            <a:r>
              <a:rPr lang="en-US" dirty="0" smtClean="0">
                <a:latin typeface="Browallia New" pitchFamily="34" charset="-34"/>
                <a:cs typeface="Browallia New" pitchFamily="34" charset="-34"/>
              </a:rPr>
              <a:t>: Companies that are expanding overseas,</a:t>
            </a:r>
            <a:r>
              <a:rPr lang="en-US" baseline="0" dirty="0" smtClean="0">
                <a:latin typeface="Browallia New" pitchFamily="34" charset="-34"/>
                <a:cs typeface="Browallia New" pitchFamily="34" charset="-34"/>
              </a:rPr>
              <a:t> </a:t>
            </a:r>
            <a:r>
              <a:rPr lang="en-US" dirty="0" smtClean="0">
                <a:latin typeface="Browallia New" pitchFamily="34" charset="-34"/>
                <a:cs typeface="Browallia New" pitchFamily="34" charset="-34"/>
              </a:rPr>
              <a:t>whether through joint ventures, acquisitions, greenfield </a:t>
            </a:r>
            <a:r>
              <a:rPr lang="en-US" dirty="0">
                <a:latin typeface="Browallia New" pitchFamily="34" charset="-34"/>
                <a:cs typeface="Browallia New" pitchFamily="34" charset="-34"/>
              </a:rPr>
              <a:t>sites, or enhanced distribution networks, may benefit greatly </a:t>
            </a:r>
            <a:r>
              <a:rPr lang="en-US" dirty="0" smtClean="0">
                <a:latin typeface="Browallia New" pitchFamily="34" charset="-34"/>
                <a:cs typeface="Browallia New" pitchFamily="34" charset="-34"/>
              </a:rPr>
              <a:t>from the perspective brought to the board by an executive from an overseas  </a:t>
            </a:r>
            <a:r>
              <a:rPr lang="en-US" dirty="0">
                <a:latin typeface="Browallia New" pitchFamily="34" charset="-34"/>
                <a:cs typeface="Browallia New" pitchFamily="34" charset="-34"/>
              </a:rPr>
              <a:t>firm  with  a  global  footprint. </a:t>
            </a:r>
            <a:r>
              <a:rPr lang="en-US" dirty="0" smtClean="0">
                <a:latin typeface="Browallia New" pitchFamily="34" charset="-34"/>
                <a:cs typeface="Browallia New" pitchFamily="34" charset="-34"/>
              </a:rPr>
              <a:t> This individual</a:t>
            </a:r>
            <a:r>
              <a:rPr lang="en-US" baseline="0" dirty="0" smtClean="0">
                <a:latin typeface="Browallia New" pitchFamily="34" charset="-34"/>
                <a:cs typeface="Browallia New" pitchFamily="34" charset="-34"/>
              </a:rPr>
              <a:t> </a:t>
            </a:r>
            <a:r>
              <a:rPr lang="en-US" dirty="0" smtClean="0">
                <a:latin typeface="Browallia New" pitchFamily="34" charset="-34"/>
                <a:cs typeface="Browallia New" pitchFamily="34" charset="-34"/>
              </a:rPr>
              <a:t>can be particularly valuable if he/she has played an active role in the expansion of his/ her </a:t>
            </a:r>
            <a:r>
              <a:rPr lang="en-US" dirty="0">
                <a:latin typeface="Browallia New" pitchFamily="34" charset="-34"/>
                <a:cs typeface="Browallia New" pitchFamily="34" charset="-34"/>
              </a:rPr>
              <a:t>firm into markets that are </a:t>
            </a:r>
            <a:r>
              <a:rPr lang="en-US" dirty="0" smtClean="0">
                <a:latin typeface="Browallia New" pitchFamily="34" charset="-34"/>
                <a:cs typeface="Browallia New" pitchFamily="34" charset="-34"/>
              </a:rPr>
              <a:t>have been targeted</a:t>
            </a:r>
            <a:r>
              <a:rPr lang="en-US" baseline="0" dirty="0" smtClean="0">
                <a:latin typeface="Browallia New" pitchFamily="34" charset="-34"/>
                <a:cs typeface="Browallia New" pitchFamily="34" charset="-34"/>
              </a:rPr>
              <a:t> </a:t>
            </a:r>
            <a:r>
              <a:rPr lang="en-US" dirty="0" smtClean="0">
                <a:latin typeface="Browallia New" pitchFamily="34" charset="-34"/>
                <a:cs typeface="Browallia New" pitchFamily="34" charset="-34"/>
              </a:rPr>
              <a:t>by the company.</a:t>
            </a:r>
          </a:p>
          <a:p>
            <a:pPr algn="thaiDist"/>
            <a:endParaRPr lang="en-US" dirty="0" smtClean="0">
              <a:latin typeface="Browallia New" pitchFamily="34" charset="-34"/>
              <a:cs typeface="Browallia New" pitchFamily="34" charset="-34"/>
            </a:endParaRPr>
          </a:p>
          <a:p>
            <a:pPr algn="thaiDist"/>
            <a:r>
              <a:rPr lang="en-US" b="1" dirty="0" smtClean="0">
                <a:latin typeface="Browallia New" pitchFamily="34" charset="-34"/>
                <a:cs typeface="Browallia New" pitchFamily="34" charset="-34"/>
              </a:rPr>
              <a:t>Emerging  Industries/Emerging  Market  Segments</a:t>
            </a:r>
            <a:r>
              <a:rPr lang="en-US" dirty="0" smtClean="0">
                <a:latin typeface="Browallia New" pitchFamily="34" charset="-34"/>
                <a:cs typeface="Browallia New" pitchFamily="34" charset="-34"/>
              </a:rPr>
              <a:t>: Companies whose businesses are dependent on industries</a:t>
            </a:r>
            <a:r>
              <a:rPr lang="en-US" baseline="0" dirty="0" smtClean="0">
                <a:latin typeface="Browallia New" pitchFamily="34" charset="-34"/>
                <a:cs typeface="Browallia New" pitchFamily="34" charset="-34"/>
              </a:rPr>
              <a:t> </a:t>
            </a:r>
            <a:r>
              <a:rPr lang="en-US" dirty="0" smtClean="0">
                <a:latin typeface="Browallia New" pitchFamily="34" charset="-34"/>
                <a:cs typeface="Browallia New" pitchFamily="34" charset="-34"/>
              </a:rPr>
              <a:t>or market segments that are experiencing rapid change may do well to</a:t>
            </a:r>
            <a:r>
              <a:rPr lang="en-US" baseline="0" dirty="0" smtClean="0">
                <a:latin typeface="Browallia New" pitchFamily="34" charset="-34"/>
                <a:cs typeface="Browallia New" pitchFamily="34" charset="-34"/>
              </a:rPr>
              <a:t> </a:t>
            </a:r>
            <a:r>
              <a:rPr lang="en-US" dirty="0" smtClean="0">
                <a:latin typeface="Browallia New" pitchFamily="34" charset="-34"/>
                <a:cs typeface="Browallia New" pitchFamily="34" charset="-34"/>
              </a:rPr>
              <a:t>consider attracting</a:t>
            </a:r>
            <a:r>
              <a:rPr lang="en-US" dirty="0">
                <a:latin typeface="Browallia New" pitchFamily="34" charset="-34"/>
                <a:cs typeface="Browallia New" pitchFamily="34" charset="-34"/>
              </a:rPr>
              <a:t> </a:t>
            </a:r>
            <a:r>
              <a:rPr lang="en-US" dirty="0" smtClean="0">
                <a:latin typeface="Browallia New" pitchFamily="34" charset="-34"/>
                <a:cs typeface="Browallia New" pitchFamily="34" charset="-34"/>
              </a:rPr>
              <a:t>independent directors from these emerging  industries or segments. Having the benefit </a:t>
            </a:r>
            <a:r>
              <a:rPr lang="en-US" dirty="0">
                <a:latin typeface="Browallia New" pitchFamily="34" charset="-34"/>
                <a:cs typeface="Browallia New" pitchFamily="34" charset="-34"/>
              </a:rPr>
              <a:t>of an expert view may help </a:t>
            </a:r>
            <a:r>
              <a:rPr lang="en-US" dirty="0" smtClean="0">
                <a:latin typeface="Browallia New" pitchFamily="34" charset="-34"/>
                <a:cs typeface="Browallia New" pitchFamily="34" charset="-34"/>
              </a:rPr>
              <a:t>to</a:t>
            </a:r>
            <a:r>
              <a:rPr lang="en-US" baseline="0" dirty="0" smtClean="0">
                <a:latin typeface="Browallia New" pitchFamily="34" charset="-34"/>
                <a:cs typeface="Browallia New" pitchFamily="34" charset="-34"/>
              </a:rPr>
              <a:t> </a:t>
            </a:r>
            <a:r>
              <a:rPr lang="en-US" dirty="0" smtClean="0">
                <a:latin typeface="Browallia New" pitchFamily="34" charset="-34"/>
                <a:cs typeface="Browallia New" pitchFamily="34" charset="-34"/>
              </a:rPr>
              <a:t>shape decisions that</a:t>
            </a:r>
            <a:r>
              <a:rPr lang="en-US" baseline="0" dirty="0" smtClean="0">
                <a:latin typeface="Browallia New" pitchFamily="34" charset="-34"/>
                <a:cs typeface="Browallia New" pitchFamily="34" charset="-34"/>
              </a:rPr>
              <a:t> </a:t>
            </a:r>
            <a:r>
              <a:rPr lang="en-US" dirty="0" smtClean="0">
                <a:latin typeface="Browallia New" pitchFamily="34" charset="-34"/>
                <a:cs typeface="Browallia New" pitchFamily="34" charset="-34"/>
              </a:rPr>
              <a:t>could be of</a:t>
            </a:r>
            <a:r>
              <a:rPr lang="en-US" dirty="0">
                <a:latin typeface="Browallia New" pitchFamily="34" charset="-34"/>
                <a:cs typeface="Browallia New" pitchFamily="34" charset="-34"/>
              </a:rPr>
              <a:t> </a:t>
            </a:r>
            <a:r>
              <a:rPr lang="en-US" dirty="0" smtClean="0">
                <a:latin typeface="Browallia New" pitchFamily="34" charset="-34"/>
                <a:cs typeface="Browallia New" pitchFamily="34" charset="-34"/>
              </a:rPr>
              <a:t>great significance in determining the future success of the company. However, it should</a:t>
            </a:r>
            <a:r>
              <a:rPr lang="en-US" baseline="0" dirty="0" smtClean="0">
                <a:latin typeface="Browallia New" pitchFamily="34" charset="-34"/>
                <a:cs typeface="Browallia New" pitchFamily="34" charset="-34"/>
              </a:rPr>
              <a:t> </a:t>
            </a:r>
            <a:r>
              <a:rPr lang="en-US" dirty="0" smtClean="0">
                <a:latin typeface="Browallia New" pitchFamily="34" charset="-34"/>
                <a:cs typeface="Browallia New" pitchFamily="34" charset="-34"/>
              </a:rPr>
              <a:t>be understood that such directors should not be major customers of the company, nor should they</a:t>
            </a:r>
            <a:r>
              <a:rPr lang="en-US" baseline="0" dirty="0" smtClean="0">
                <a:latin typeface="Browallia New" pitchFamily="34" charset="-34"/>
                <a:cs typeface="Browallia New" pitchFamily="34" charset="-34"/>
              </a:rPr>
              <a:t> </a:t>
            </a:r>
            <a:r>
              <a:rPr lang="en-US" dirty="0" smtClean="0">
                <a:latin typeface="Browallia New" pitchFamily="34" charset="-34"/>
                <a:cs typeface="Browallia New" pitchFamily="34" charset="-34"/>
              </a:rPr>
              <a:t>be expected or allowed  </a:t>
            </a:r>
            <a:r>
              <a:rPr lang="en-US" dirty="0">
                <a:latin typeface="Browallia New" pitchFamily="34" charset="-34"/>
                <a:cs typeface="Browallia New" pitchFamily="34" charset="-34"/>
              </a:rPr>
              <a:t>to  profit  from  any  decisions </a:t>
            </a:r>
            <a:r>
              <a:rPr lang="en-US" dirty="0" smtClean="0">
                <a:latin typeface="Browallia New" pitchFamily="34" charset="-34"/>
                <a:cs typeface="Browallia New" pitchFamily="34" charset="-34"/>
              </a:rPr>
              <a:t>made by the board.</a:t>
            </a:r>
          </a:p>
          <a:p>
            <a:pPr algn="thaiDist"/>
            <a:endParaRPr lang="en-US" dirty="0">
              <a:latin typeface="Browallia New" pitchFamily="34" charset="-34"/>
              <a:cs typeface="Browallia New" pitchFamily="34" charset="-34"/>
            </a:endParaRPr>
          </a:p>
          <a:p>
            <a:pPr algn="thaiDist"/>
            <a:r>
              <a:rPr lang="en-US" b="1" dirty="0" smtClean="0">
                <a:latin typeface="Browallia New" pitchFamily="34" charset="-34"/>
                <a:cs typeface="Browallia New" pitchFamily="34" charset="-34"/>
              </a:rPr>
              <a:t>Institutional  Investor  View</a:t>
            </a:r>
            <a:r>
              <a:rPr lang="en-US" dirty="0" smtClean="0">
                <a:latin typeface="Browallia New" pitchFamily="34" charset="-34"/>
                <a:cs typeface="Browallia New" pitchFamily="34" charset="-34"/>
              </a:rPr>
              <a:t>:</a:t>
            </a:r>
            <a:r>
              <a:rPr lang="en-US" baseline="0" dirty="0" smtClean="0">
                <a:latin typeface="Browallia New" pitchFamily="34" charset="-34"/>
                <a:cs typeface="Browallia New" pitchFamily="34" charset="-34"/>
              </a:rPr>
              <a:t> </a:t>
            </a:r>
            <a:r>
              <a:rPr lang="en-US" dirty="0" smtClean="0">
                <a:latin typeface="Browallia New" pitchFamily="34" charset="-34"/>
                <a:cs typeface="Browallia New" pitchFamily="34" charset="-34"/>
              </a:rPr>
              <a:t>An institutional investment professional (but one who does not include the company’s shares in his or her portfolio) can also lend value to board discussions and decisions. By sharing with the board the interests and concerns of such investors, a</a:t>
            </a:r>
            <a:r>
              <a:rPr lang="en-US" baseline="0" dirty="0" smtClean="0">
                <a:latin typeface="Browallia New" pitchFamily="34" charset="-34"/>
                <a:cs typeface="Browallia New" pitchFamily="34" charset="-34"/>
              </a:rPr>
              <a:t> </a:t>
            </a:r>
            <a:r>
              <a:rPr lang="en-US" dirty="0" smtClean="0">
                <a:latin typeface="Browallia New" pitchFamily="34" charset="-34"/>
                <a:cs typeface="Browallia New" pitchFamily="34" charset="-34"/>
              </a:rPr>
              <a:t>director from this sector may provide insights into how certain business decisions may be received</a:t>
            </a:r>
            <a:r>
              <a:rPr lang="en-US" baseline="0" dirty="0" smtClean="0">
                <a:latin typeface="Browallia New" pitchFamily="34" charset="-34"/>
                <a:cs typeface="Browallia New" pitchFamily="34" charset="-34"/>
              </a:rPr>
              <a:t> </a:t>
            </a:r>
            <a:r>
              <a:rPr lang="en-US" dirty="0" smtClean="0">
                <a:latin typeface="Browallia New" pitchFamily="34" charset="-34"/>
                <a:cs typeface="Browallia New" pitchFamily="34" charset="-34"/>
              </a:rPr>
              <a:t>by the investment community.</a:t>
            </a:r>
          </a:p>
          <a:p>
            <a:pPr algn="thaiDist"/>
            <a:endParaRPr lang="en-US" dirty="0">
              <a:latin typeface="Browallia New" pitchFamily="34" charset="-34"/>
              <a:cs typeface="Browallia New" pitchFamily="34" charset="-34"/>
            </a:endParaRPr>
          </a:p>
          <a:p>
            <a:pPr algn="thaiDist"/>
            <a:r>
              <a:rPr lang="en-US" b="1" dirty="0">
                <a:latin typeface="Browallia New" pitchFamily="34" charset="-34"/>
                <a:cs typeface="Browallia New" pitchFamily="34" charset="-34"/>
              </a:rPr>
              <a:t>Thought  Leadership</a:t>
            </a:r>
            <a:r>
              <a:rPr lang="en-US" dirty="0">
                <a:latin typeface="Browallia New" pitchFamily="34" charset="-34"/>
                <a:cs typeface="Browallia New" pitchFamily="34" charset="-34"/>
              </a:rPr>
              <a:t>: </a:t>
            </a:r>
            <a:r>
              <a:rPr lang="en-US" dirty="0" smtClean="0">
                <a:latin typeface="Browallia New" pitchFamily="34" charset="-34"/>
                <a:cs typeface="Browallia New" pitchFamily="34" charset="-34"/>
              </a:rPr>
              <a:t>Some</a:t>
            </a:r>
            <a:r>
              <a:rPr lang="en-US" baseline="0" dirty="0" smtClean="0">
                <a:latin typeface="Browallia New" pitchFamily="34" charset="-34"/>
                <a:cs typeface="Browallia New" pitchFamily="34" charset="-34"/>
              </a:rPr>
              <a:t> </a:t>
            </a:r>
            <a:r>
              <a:rPr lang="en-US" dirty="0" smtClean="0">
                <a:latin typeface="Browallia New" pitchFamily="34" charset="-34"/>
                <a:cs typeface="Browallia New" pitchFamily="34" charset="-34"/>
              </a:rPr>
              <a:t>boards are reaching into the academic community, in order to tap the knowledge and thinking of those who have</a:t>
            </a:r>
            <a:r>
              <a:rPr lang="en-US" baseline="0" dirty="0" smtClean="0">
                <a:latin typeface="Browallia New" pitchFamily="34" charset="-34"/>
                <a:cs typeface="Browallia New" pitchFamily="34" charset="-34"/>
              </a:rPr>
              <a:t> </a:t>
            </a:r>
            <a:r>
              <a:rPr lang="en-US" dirty="0" smtClean="0">
                <a:latin typeface="Browallia New" pitchFamily="34" charset="-34"/>
                <a:cs typeface="Browallia New" pitchFamily="34" charset="-34"/>
              </a:rPr>
              <a:t>distinguished themselves</a:t>
            </a:r>
            <a:r>
              <a:rPr lang="en-US" baseline="0" dirty="0" smtClean="0">
                <a:latin typeface="Browallia New" pitchFamily="34" charset="-34"/>
                <a:cs typeface="Browallia New" pitchFamily="34" charset="-34"/>
              </a:rPr>
              <a:t> </a:t>
            </a:r>
            <a:r>
              <a:rPr lang="en-US" dirty="0" smtClean="0">
                <a:latin typeface="Browallia New" pitchFamily="34" charset="-34"/>
                <a:cs typeface="Browallia New" pitchFamily="34" charset="-34"/>
              </a:rPr>
              <a:t>through research and scholarly thought. Such individuals can pose a constructive challenge to board thinking by suggesting other points of view on current issues. In addition, other academics may be sought for their research into areas directly associated with the company’s strategic intent</a:t>
            </a:r>
            <a:r>
              <a:rPr lang="en-US" dirty="0">
                <a:latin typeface="Browallia New" pitchFamily="34" charset="-34"/>
                <a:cs typeface="Browallia New" pitchFamily="34" charset="-34"/>
              </a:rPr>
              <a:t>.</a:t>
            </a:r>
          </a:p>
          <a:p>
            <a:pPr algn="thaiDist"/>
            <a:endParaRPr lang="en-US" dirty="0">
              <a:latin typeface="Browallia New" pitchFamily="34" charset="-34"/>
              <a:cs typeface="Browallia New" pitchFamily="34" charset="-34"/>
            </a:endParaRPr>
          </a:p>
          <a:p>
            <a:pPr algn="thaiDist"/>
            <a:endParaRPr lang="en-US" dirty="0">
              <a:latin typeface="Browallia New" pitchFamily="34" charset="-34"/>
              <a:cs typeface="Browallia New" pitchFamily="34" charset="-34"/>
            </a:endParaRPr>
          </a:p>
          <a:p>
            <a:pPr algn="thaiDist"/>
            <a:endParaRPr lang="th-TH" dirty="0">
              <a:latin typeface="Browallia New" pitchFamily="34" charset="-34"/>
              <a:cs typeface="Browallia New" pitchFamily="34" charset="-34"/>
            </a:endParaRPr>
          </a:p>
        </p:txBody>
      </p:sp>
      <p:sp>
        <p:nvSpPr>
          <p:cNvPr id="4" name="Slide Number Placeholder 3"/>
          <p:cNvSpPr>
            <a:spLocks noGrp="1"/>
          </p:cNvSpPr>
          <p:nvPr>
            <p:ph type="sldNum" sz="quarter" idx="10"/>
          </p:nvPr>
        </p:nvSpPr>
        <p:spPr>
          <a:xfrm>
            <a:off x="3852016" y="9439476"/>
            <a:ext cx="2945659" cy="496332"/>
          </a:xfrm>
        </p:spPr>
        <p:txBody>
          <a:bodyPr/>
          <a:lstStyle/>
          <a:p>
            <a:fld id="{CA5D3BF3-D352-46FC-8343-31F56E6730EA}" type="slidenum">
              <a:rPr lang="en-US" smtClean="0"/>
              <a:pPr/>
              <a:t>19</a:t>
            </a:fld>
            <a:endParaRPr lang="en-US" dirty="0"/>
          </a:p>
        </p:txBody>
      </p:sp>
    </p:spTree>
    <p:extLst>
      <p:ext uri="{BB962C8B-B14F-4D97-AF65-F5344CB8AC3E}">
        <p14:creationId xmlns:p14="http://schemas.microsoft.com/office/powerpoint/2010/main" val="1012953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ภาพนิ่ง 1"/>
          <p:cNvSpPr>
            <a:spLocks noGrp="1" noRot="1" noChangeAspect="1"/>
          </p:cNvSpPr>
          <p:nvPr>
            <p:ph type="sldImg"/>
          </p:nvPr>
        </p:nvSpPr>
        <p:spPr/>
      </p:sp>
      <p:sp>
        <p:nvSpPr>
          <p:cNvPr id="3" name="ตัวแทนบันทึกย่อ 2"/>
          <p:cNvSpPr>
            <a:spLocks noGrp="1"/>
          </p:cNvSpPr>
          <p:nvPr>
            <p:ph type="body" idx="1"/>
          </p:nvPr>
        </p:nvSpPr>
        <p:spPr>
          <a:xfrm>
            <a:off x="302493" y="4715154"/>
            <a:ext cx="6264696" cy="5072701"/>
          </a:xfrm>
        </p:spPr>
        <p:txBody>
          <a:bodyPr>
            <a:noAutofit/>
          </a:bodyPr>
          <a:lstStyle/>
          <a:p>
            <a:pPr algn="thaiDist"/>
            <a:r>
              <a:rPr lang="th-TH" dirty="0" smtClean="0">
                <a:latin typeface="Browallia New" pitchFamily="34" charset="-34"/>
                <a:cs typeface="Browallia New" pitchFamily="34" charset="-34"/>
              </a:rPr>
              <a:t>ภายหลังจากที่ผู้เข้าอบรมได้</a:t>
            </a:r>
            <a:r>
              <a:rPr lang="en-US" dirty="0" smtClean="0">
                <a:latin typeface="Browallia New" pitchFamily="34" charset="-34"/>
                <a:cs typeface="Browallia New" pitchFamily="34" charset="-34"/>
              </a:rPr>
              <a:t> Present</a:t>
            </a:r>
            <a:r>
              <a:rPr lang="th-TH" dirty="0" smtClean="0">
                <a:latin typeface="Browallia New" pitchFamily="34" charset="-34"/>
                <a:cs typeface="Browallia New" pitchFamily="34" charset="-34"/>
              </a:rPr>
              <a:t> คำตอบของกลุ่มแล้ว วิทยากรจะโยงเข้าสู่เนื้อหาเรื่อง</a:t>
            </a:r>
            <a:r>
              <a:rPr lang="en-US" dirty="0" smtClean="0">
                <a:latin typeface="Browallia New" pitchFamily="34" charset="-34"/>
                <a:cs typeface="Browallia New" pitchFamily="34" charset="-34"/>
              </a:rPr>
              <a:t> “Level of Independence”</a:t>
            </a:r>
            <a:r>
              <a:rPr lang="th-TH" dirty="0" smtClean="0">
                <a:latin typeface="Browallia New" pitchFamily="34" charset="-34"/>
                <a:cs typeface="Browallia New" pitchFamily="34" charset="-34"/>
              </a:rPr>
              <a:t> ที่จะทำให้ผู้เข้าอบรมเข้าใจหลักในการตัดสินใจอย่างเป็นอิสระโดยเฉพาะทางด้าน </a:t>
            </a:r>
            <a:r>
              <a:rPr lang="en-US" dirty="0">
                <a:latin typeface="Browallia New" pitchFamily="34" charset="-34"/>
                <a:cs typeface="Browallia New" pitchFamily="34" charset="-34"/>
              </a:rPr>
              <a:t>Independent mind </a:t>
            </a:r>
            <a:r>
              <a:rPr lang="th-TH" dirty="0" smtClean="0">
                <a:latin typeface="Browallia New" pitchFamily="34" charset="-34"/>
                <a:cs typeface="Browallia New" pitchFamily="34" charset="-34"/>
              </a:rPr>
              <a:t>ซึ่งถือว่าเป็น</a:t>
            </a:r>
            <a:r>
              <a:rPr lang="th-TH" dirty="0">
                <a:latin typeface="Browallia New" pitchFamily="34" charset="-34"/>
                <a:cs typeface="Browallia New" pitchFamily="34" charset="-34"/>
              </a:rPr>
              <a:t>สิ่งที่สามารถ </a:t>
            </a:r>
            <a:r>
              <a:rPr lang="en-US" dirty="0">
                <a:latin typeface="Browallia New" pitchFamily="34" charset="-34"/>
                <a:cs typeface="Browallia New" pitchFamily="34" charset="-34"/>
              </a:rPr>
              <a:t>define </a:t>
            </a:r>
            <a:r>
              <a:rPr lang="th-TH" dirty="0">
                <a:latin typeface="Browallia New" pitchFamily="34" charset="-34"/>
                <a:cs typeface="Browallia New" pitchFamily="34" charset="-34"/>
              </a:rPr>
              <a:t>ได้ยาก </a:t>
            </a:r>
            <a:endParaRPr lang="th-TH" dirty="0" smtClean="0">
              <a:latin typeface="Browallia New" pitchFamily="34" charset="-34"/>
              <a:cs typeface="Browallia New" pitchFamily="34" charset="-34"/>
            </a:endParaRPr>
          </a:p>
          <a:p>
            <a:pPr algn="thaiDist"/>
            <a:endParaRPr lang="th-TH" dirty="0">
              <a:latin typeface="Browallia New" pitchFamily="34" charset="-34"/>
              <a:cs typeface="Browallia New" pitchFamily="34" charset="-34"/>
            </a:endParaRPr>
          </a:p>
          <a:p>
            <a:pPr algn="thaiDist"/>
            <a:r>
              <a:rPr lang="th-TH" dirty="0" smtClean="0">
                <a:latin typeface="Browallia New" pitchFamily="34" charset="-34"/>
                <a:cs typeface="Browallia New" pitchFamily="34" charset="-34"/>
              </a:rPr>
              <a:t>ทั้งนี้ </a:t>
            </a:r>
            <a:r>
              <a:rPr lang="th-TH" dirty="0">
                <a:latin typeface="Browallia New" pitchFamily="34" charset="-34"/>
                <a:cs typeface="Browallia New" pitchFamily="34" charset="-34"/>
              </a:rPr>
              <a:t>ทางคุณชาญชัย จารุวัสตร์ </a:t>
            </a:r>
            <a:r>
              <a:rPr lang="th-TH" dirty="0" err="1">
                <a:latin typeface="Browallia New" pitchFamily="34" charset="-34"/>
                <a:cs typeface="Browallia New" pitchFamily="34" charset="-34"/>
              </a:rPr>
              <a:t>อดีค</a:t>
            </a:r>
            <a:r>
              <a:rPr lang="th-TH" dirty="0">
                <a:latin typeface="Browallia New" pitchFamily="34" charset="-34"/>
                <a:cs typeface="Browallia New" pitchFamily="34" charset="-34"/>
              </a:rPr>
              <a:t>กรรมการผู้อำนวยการของ </a:t>
            </a:r>
            <a:r>
              <a:rPr lang="en-US" dirty="0">
                <a:latin typeface="Browallia New" pitchFamily="34" charset="-34"/>
                <a:cs typeface="Browallia New" pitchFamily="34" charset="-34"/>
              </a:rPr>
              <a:t>IOD </a:t>
            </a:r>
            <a:r>
              <a:rPr lang="th-TH" dirty="0">
                <a:latin typeface="Browallia New" pitchFamily="34" charset="-34"/>
                <a:cs typeface="Browallia New" pitchFamily="34" charset="-34"/>
              </a:rPr>
              <a:t>ได้นำทฤษฎี </a:t>
            </a:r>
            <a:r>
              <a:rPr lang="en-US" dirty="0">
                <a:latin typeface="Browallia New" pitchFamily="34" charset="-34"/>
                <a:cs typeface="Browallia New" pitchFamily="34" charset="-34"/>
              </a:rPr>
              <a:t>Level of Independence </a:t>
            </a:r>
            <a:r>
              <a:rPr lang="th-TH" dirty="0">
                <a:latin typeface="Browallia New" pitchFamily="34" charset="-34"/>
                <a:cs typeface="Browallia New" pitchFamily="34" charset="-34"/>
              </a:rPr>
              <a:t>มาใช้เพื่อให้กรรมการอิสระได้ทดลองแสดงความเป็นอิสระในการตัดสินใจ</a:t>
            </a:r>
            <a:r>
              <a:rPr lang="th-TH" dirty="0" smtClean="0">
                <a:latin typeface="Browallia New" pitchFamily="34" charset="-34"/>
                <a:cs typeface="Browallia New" pitchFamily="34" charset="-34"/>
              </a:rPr>
              <a:t>เรื่องต่างๆ โดย </a:t>
            </a:r>
            <a:r>
              <a:rPr lang="en-US" dirty="0">
                <a:latin typeface="Browallia New" pitchFamily="34" charset="-34"/>
                <a:cs typeface="Browallia New" pitchFamily="34" charset="-34"/>
              </a:rPr>
              <a:t>Level of Independence </a:t>
            </a:r>
            <a:r>
              <a:rPr lang="th-TH" dirty="0">
                <a:latin typeface="Browallia New" pitchFamily="34" charset="-34"/>
                <a:cs typeface="Browallia New" pitchFamily="34" charset="-34"/>
              </a:rPr>
              <a:t>มีอยู่ 4 ระดับด้วยกัน </a:t>
            </a:r>
            <a:r>
              <a:rPr lang="th-TH" dirty="0" smtClean="0">
                <a:latin typeface="Browallia New" pitchFamily="34" charset="-34"/>
                <a:cs typeface="Browallia New" pitchFamily="34" charset="-34"/>
              </a:rPr>
              <a:t>คือ</a:t>
            </a:r>
          </a:p>
          <a:p>
            <a:pPr algn="thaiDist"/>
            <a:endParaRPr lang="th-TH" dirty="0">
              <a:latin typeface="Browallia New" pitchFamily="34" charset="-34"/>
              <a:cs typeface="Browallia New" pitchFamily="34" charset="-34"/>
            </a:endParaRPr>
          </a:p>
          <a:p>
            <a:pPr algn="thaiDist"/>
            <a:r>
              <a:rPr lang="th-TH" b="1" dirty="0">
                <a:latin typeface="Browallia New" pitchFamily="34" charset="-34"/>
                <a:cs typeface="Browallia New" pitchFamily="34" charset="-34"/>
              </a:rPr>
              <a:t>ระดับ 1: </a:t>
            </a:r>
            <a:r>
              <a:rPr lang="en-US" b="1" dirty="0">
                <a:latin typeface="Browallia New" pitchFamily="34" charset="-34"/>
                <a:cs typeface="Browallia New" pitchFamily="34" charset="-34"/>
              </a:rPr>
              <a:t>Comment and approve </a:t>
            </a:r>
          </a:p>
          <a:p>
            <a:pPr algn="thaiDist"/>
            <a:r>
              <a:rPr lang="th-TH" dirty="0">
                <a:latin typeface="Browallia New" pitchFamily="34" charset="-34"/>
                <a:cs typeface="Browallia New" pitchFamily="34" charset="-34"/>
              </a:rPr>
              <a:t>ระดับนี้กรรมการอิสระเลือกที่จะแสดงความคิดเห็นของตนก่อน แต่สุดท้ายก็ลงนามอนุมัติ ซึ่งโดยทั่วไปแล้วจะเป็นเรื่องที่กรรมการเห็นว่าเป็นเรื่องที่ถูกต้อง</a:t>
            </a:r>
            <a:r>
              <a:rPr lang="th-TH" dirty="0" smtClean="0">
                <a:latin typeface="Browallia New" pitchFamily="34" charset="-34"/>
                <a:cs typeface="Browallia New" pitchFamily="34" charset="-34"/>
              </a:rPr>
              <a:t>และเป็นไปตามหลักการ</a:t>
            </a:r>
          </a:p>
          <a:p>
            <a:pPr algn="thaiDist"/>
            <a:endParaRPr lang="th-TH" dirty="0">
              <a:latin typeface="Browallia New" pitchFamily="34" charset="-34"/>
              <a:cs typeface="Browallia New" pitchFamily="34" charset="-34"/>
            </a:endParaRPr>
          </a:p>
          <a:p>
            <a:pPr algn="thaiDist"/>
            <a:r>
              <a:rPr lang="th-TH" b="1" dirty="0">
                <a:latin typeface="Browallia New" pitchFamily="34" charset="-34"/>
                <a:cs typeface="Browallia New" pitchFamily="34" charset="-34"/>
              </a:rPr>
              <a:t>ระดับที่ 2: </a:t>
            </a:r>
            <a:r>
              <a:rPr lang="en-US" b="1" dirty="0">
                <a:latin typeface="Browallia New" pitchFamily="34" charset="-34"/>
                <a:cs typeface="Browallia New" pitchFamily="34" charset="-34"/>
              </a:rPr>
              <a:t>Comment and abstain</a:t>
            </a:r>
          </a:p>
          <a:p>
            <a:pPr algn="thaiDist"/>
            <a:r>
              <a:rPr lang="th-TH" dirty="0">
                <a:latin typeface="Browallia New" pitchFamily="34" charset="-34"/>
                <a:cs typeface="Browallia New" pitchFamily="34" charset="-34"/>
              </a:rPr>
              <a:t>ระดับนี้กรรมการอิสระเลือกที่จะแสดงความคิดเห็นของตน จากนั้นก็ตัดสินใจที่จะงดออกเสียง เนื่องจากรู้สึกมีความคิดเห็นที่ไม่ตรงกับคนส่วนใหญ่ โดยมีความเชื่อว่าเรื่องนั้นน่าจะไม่ถูกต้องตามหลักการที่ควร</a:t>
            </a:r>
            <a:r>
              <a:rPr lang="th-TH" dirty="0" smtClean="0">
                <a:latin typeface="Browallia New" pitchFamily="34" charset="-34"/>
                <a:cs typeface="Browallia New" pitchFamily="34" charset="-34"/>
              </a:rPr>
              <a:t>เป็น หรือยังได้รับข้อมูลไม่เพียงพอกับการตัดสินใจ แต่</a:t>
            </a:r>
            <a:r>
              <a:rPr lang="th-TH" dirty="0">
                <a:latin typeface="Browallia New" pitchFamily="34" charset="-34"/>
                <a:cs typeface="Browallia New" pitchFamily="34" charset="-34"/>
              </a:rPr>
              <a:t>ยังไม่ถึงระดับที่รุนแรง</a:t>
            </a:r>
            <a:r>
              <a:rPr lang="th-TH" dirty="0" smtClean="0">
                <a:latin typeface="Browallia New" pitchFamily="34" charset="-34"/>
                <a:cs typeface="Browallia New" pitchFamily="34" charset="-34"/>
              </a:rPr>
              <a:t>นัก</a:t>
            </a:r>
          </a:p>
          <a:p>
            <a:pPr algn="thaiDist"/>
            <a:endParaRPr lang="th-TH" dirty="0">
              <a:latin typeface="Browallia New" pitchFamily="34" charset="-34"/>
              <a:cs typeface="Browallia New" pitchFamily="34" charset="-34"/>
            </a:endParaRPr>
          </a:p>
          <a:p>
            <a:pPr algn="thaiDist"/>
            <a:r>
              <a:rPr lang="th-TH" b="1" dirty="0">
                <a:latin typeface="Browallia New" pitchFamily="34" charset="-34"/>
                <a:cs typeface="Browallia New" pitchFamily="34" charset="-34"/>
              </a:rPr>
              <a:t>ระดับที่ 3 : </a:t>
            </a:r>
            <a:r>
              <a:rPr lang="en-US" b="1" dirty="0">
                <a:latin typeface="Browallia New" pitchFamily="34" charset="-34"/>
                <a:cs typeface="Browallia New" pitchFamily="34" charset="-34"/>
              </a:rPr>
              <a:t>Comment and object</a:t>
            </a:r>
          </a:p>
          <a:p>
            <a:pPr algn="thaiDist"/>
            <a:r>
              <a:rPr lang="th-TH" dirty="0">
                <a:latin typeface="Browallia New" pitchFamily="34" charset="-34"/>
                <a:cs typeface="Browallia New" pitchFamily="34" charset="-34"/>
              </a:rPr>
              <a:t>ระดับนี้กรรมการเลือกที่จะแสดงความคิดเห็นของตน จากนั้นก็ตัดสินใจที่จะคัดค้าน เนื่องจากรู้สึกว่าเรื่องดังกล่าวเป็นเรื่องที่ไม่ถูกต้องอย่างยิ่ง อาจส่งผลเสียหายอย่างมากต่อบริษัทและผู้มีส่วนได้ส่วนเสียได้ </a:t>
            </a:r>
            <a:endParaRPr lang="th-TH" dirty="0" smtClean="0">
              <a:latin typeface="Browallia New" pitchFamily="34" charset="-34"/>
              <a:cs typeface="Browallia New" pitchFamily="34" charset="-34"/>
            </a:endParaRPr>
          </a:p>
          <a:p>
            <a:pPr algn="thaiDist"/>
            <a:endParaRPr lang="th-TH" dirty="0">
              <a:latin typeface="Browallia New" pitchFamily="34" charset="-34"/>
              <a:cs typeface="Browallia New" pitchFamily="34" charset="-34"/>
            </a:endParaRPr>
          </a:p>
          <a:p>
            <a:pPr algn="thaiDist"/>
            <a:r>
              <a:rPr lang="th-TH" b="1" dirty="0">
                <a:latin typeface="Browallia New" pitchFamily="34" charset="-34"/>
                <a:cs typeface="Browallia New" pitchFamily="34" charset="-34"/>
              </a:rPr>
              <a:t>ระดับที่ 4 : </a:t>
            </a:r>
            <a:r>
              <a:rPr lang="en-US" b="1" dirty="0">
                <a:latin typeface="Browallia New" pitchFamily="34" charset="-34"/>
                <a:cs typeface="Browallia New" pitchFamily="34" charset="-34"/>
              </a:rPr>
              <a:t>Comment and object and resign (dissent)</a:t>
            </a:r>
          </a:p>
          <a:p>
            <a:pPr algn="thaiDist"/>
            <a:r>
              <a:rPr lang="th-TH" dirty="0">
                <a:latin typeface="Browallia New" pitchFamily="34" charset="-34"/>
                <a:cs typeface="Browallia New" pitchFamily="34" charset="-34"/>
              </a:rPr>
              <a:t>ในระดับนี้ นอกจากที่กรรมการจะแสดงความเห็นและคัดค้านแล้ว กรรมการยังตัดสินใจที่จะลาออกจากการเป็นกรรมการอีกด้วย เนื่องจากเห็นว่าเรื่องดังกล่าวไม่ถูกต้องอย่างรุนแรง ส่งผลเสียหายต่อบริษัทและผู้มีส่วนได้ส่วนเสีย อีกทั้งยังอาจส่งผลกระทบต่อตัวกรรมการเองด้วย ซึ่งหมายรวมถึงในแง่ที่กรรมการอาจถูกมองว่ามีส่วนรู้เห็นกับเรื่องดังกล่าวได้</a:t>
            </a:r>
          </a:p>
          <a:p>
            <a:pPr algn="thaiDist"/>
            <a:endParaRPr lang="th-TH" dirty="0">
              <a:latin typeface="Browallia New" pitchFamily="34" charset="-34"/>
              <a:cs typeface="Browallia New" pitchFamily="34" charset="-34"/>
            </a:endParaRPr>
          </a:p>
        </p:txBody>
      </p:sp>
      <p:sp>
        <p:nvSpPr>
          <p:cNvPr id="4" name="ตัวแทนหมายเลขภาพนิ่ง 3"/>
          <p:cNvSpPr>
            <a:spLocks noGrp="1"/>
          </p:cNvSpPr>
          <p:nvPr>
            <p:ph type="sldNum" sz="quarter" idx="10"/>
          </p:nvPr>
        </p:nvSpPr>
        <p:spPr/>
        <p:txBody>
          <a:bodyPr/>
          <a:lstStyle/>
          <a:p>
            <a:fld id="{CA5D3BF3-D352-46FC-8343-31F56E6730EA}" type="slidenum">
              <a:rPr lang="en-US" smtClean="0"/>
              <a:pPr/>
              <a:t>20</a:t>
            </a:fld>
            <a:endParaRPr lang="en-US" dirty="0"/>
          </a:p>
        </p:txBody>
      </p:sp>
    </p:spTree>
    <p:extLst>
      <p:ext uri="{BB962C8B-B14F-4D97-AF65-F5344CB8AC3E}">
        <p14:creationId xmlns:p14="http://schemas.microsoft.com/office/powerpoint/2010/main" val="27511848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ภาพนิ่ง 1"/>
          <p:cNvSpPr>
            <a:spLocks noGrp="1" noRot="1" noChangeAspect="1"/>
          </p:cNvSpPr>
          <p:nvPr>
            <p:ph type="sldImg"/>
          </p:nvPr>
        </p:nvSpPr>
        <p:spPr/>
      </p:sp>
      <p:sp>
        <p:nvSpPr>
          <p:cNvPr id="3" name="ตัวแทนบันทึกย่อ 2"/>
          <p:cNvSpPr>
            <a:spLocks noGrp="1"/>
          </p:cNvSpPr>
          <p:nvPr>
            <p:ph type="body" idx="1"/>
          </p:nvPr>
        </p:nvSpPr>
        <p:spPr/>
        <p:txBody>
          <a:bodyPr/>
          <a:lstStyle/>
          <a:p>
            <a:pPr algn="thaiDist"/>
            <a:r>
              <a:rPr lang="th-TH" dirty="0" smtClean="0">
                <a:latin typeface="Browallia New" pitchFamily="34" charset="-34"/>
                <a:cs typeface="Browallia New" pitchFamily="34" charset="-34"/>
              </a:rPr>
              <a:t>เพื่อให้ผู้เข้าอบรมได้เข้าใจแนวทางในการตัดสินใจอย่างเป็นอิสระ เนื้อหาในส่วนนี้จะช่วยทำให้ผู้เข้าอบรมเห็นภาพว่า มีเกณฑ์อะไรบ้างที่กรรมการจะสามารถนำมาใช้ในการแบ่งระดับของการตัดสินใจ ระหว่าง</a:t>
            </a:r>
            <a:r>
              <a:rPr lang="en-US" dirty="0" smtClean="0">
                <a:latin typeface="Browallia New" pitchFamily="34" charset="-34"/>
                <a:cs typeface="Browallia New" pitchFamily="34" charset="-34"/>
              </a:rPr>
              <a:t> Approve, Abstain, Object</a:t>
            </a:r>
            <a:r>
              <a:rPr lang="th-TH" dirty="0" smtClean="0">
                <a:latin typeface="Browallia New" pitchFamily="34" charset="-34"/>
                <a:cs typeface="Browallia New" pitchFamily="34" charset="-34"/>
              </a:rPr>
              <a:t> และ</a:t>
            </a:r>
            <a:r>
              <a:rPr lang="en-US" dirty="0" smtClean="0">
                <a:latin typeface="Browallia New" pitchFamily="34" charset="-34"/>
                <a:cs typeface="Browallia New" pitchFamily="34" charset="-34"/>
              </a:rPr>
              <a:t> Resign</a:t>
            </a:r>
            <a:endParaRPr lang="en-US" dirty="0">
              <a:latin typeface="Browallia New" pitchFamily="34" charset="-34"/>
              <a:cs typeface="Browallia New" pitchFamily="34" charset="-34"/>
            </a:endParaRPr>
          </a:p>
        </p:txBody>
      </p:sp>
      <p:sp>
        <p:nvSpPr>
          <p:cNvPr id="4" name="ตัวแทนหมายเลขภาพนิ่ง 3"/>
          <p:cNvSpPr>
            <a:spLocks noGrp="1"/>
          </p:cNvSpPr>
          <p:nvPr>
            <p:ph type="sldNum" sz="quarter" idx="10"/>
          </p:nvPr>
        </p:nvSpPr>
        <p:spPr/>
        <p:txBody>
          <a:bodyPr/>
          <a:lstStyle/>
          <a:p>
            <a:fld id="{CA5D3BF3-D352-46FC-8343-31F56E6730EA}" type="slidenum">
              <a:rPr lang="en-US" smtClean="0"/>
              <a:pPr/>
              <a:t>21</a:t>
            </a:fld>
            <a:endParaRPr lang="en-US"/>
          </a:p>
        </p:txBody>
      </p:sp>
    </p:spTree>
    <p:extLst>
      <p:ext uri="{BB962C8B-B14F-4D97-AF65-F5344CB8AC3E}">
        <p14:creationId xmlns:p14="http://schemas.microsoft.com/office/powerpoint/2010/main" val="3249086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thaiDist"/>
            <a:r>
              <a:rPr lang="th-TH" dirty="0" smtClean="0">
                <a:latin typeface="Browallia New" pitchFamily="34" charset="-34"/>
                <a:cs typeface="Browallia New" pitchFamily="34" charset="-34"/>
              </a:rPr>
              <a:t>ภายหลังจากที่ </a:t>
            </a:r>
            <a:r>
              <a:rPr lang="en-US" dirty="0" smtClean="0">
                <a:latin typeface="Browallia New" pitchFamily="34" charset="-34"/>
                <a:cs typeface="Browallia New" pitchFamily="34" charset="-34"/>
              </a:rPr>
              <a:t>Session 1-6 </a:t>
            </a:r>
            <a:r>
              <a:rPr lang="th-TH" dirty="0" smtClean="0">
                <a:latin typeface="Browallia New" pitchFamily="34" charset="-34"/>
                <a:cs typeface="Browallia New" pitchFamily="34" charset="-34"/>
              </a:rPr>
              <a:t>ได้กล่าวถึงภาพรวมและหน้าที่ของกรรมการตรวจสอบตามประกาศของตลาดหลักทรัพย์แห่งประเทศไทยแล้ว </a:t>
            </a:r>
            <a:r>
              <a:rPr lang="en-US" dirty="0" smtClean="0">
                <a:latin typeface="Browallia New" pitchFamily="34" charset="-34"/>
                <a:cs typeface="Browallia New" pitchFamily="34" charset="-34"/>
              </a:rPr>
              <a:t>Session 7: Role of Audit Committee as an Independent Director </a:t>
            </a:r>
            <a:r>
              <a:rPr lang="th-TH" dirty="0" smtClean="0">
                <a:latin typeface="Browallia New" pitchFamily="34" charset="-34"/>
                <a:cs typeface="Browallia New" pitchFamily="34" charset="-34"/>
              </a:rPr>
              <a:t>จะเป็น</a:t>
            </a:r>
            <a:r>
              <a:rPr lang="en-US" dirty="0" smtClean="0">
                <a:latin typeface="Browallia New" pitchFamily="34" charset="-34"/>
                <a:cs typeface="Browallia New" pitchFamily="34" charset="-34"/>
              </a:rPr>
              <a:t> Session</a:t>
            </a:r>
            <a:r>
              <a:rPr lang="th-TH" dirty="0" smtClean="0">
                <a:latin typeface="Browallia New" pitchFamily="34" charset="-34"/>
                <a:cs typeface="Browallia New" pitchFamily="34" charset="-34"/>
              </a:rPr>
              <a:t> ใหม่ในหลักสูตร </a:t>
            </a:r>
            <a:r>
              <a:rPr lang="en-US" dirty="0" smtClean="0">
                <a:latin typeface="Browallia New" pitchFamily="34" charset="-34"/>
                <a:cs typeface="Browallia New" pitchFamily="34" charset="-34"/>
              </a:rPr>
              <a:t>Advanced Audit Committee Program </a:t>
            </a:r>
            <a:r>
              <a:rPr lang="th-TH" dirty="0" smtClean="0">
                <a:latin typeface="Browallia New" pitchFamily="34" charset="-34"/>
                <a:cs typeface="Browallia New" pitchFamily="34" charset="-34"/>
              </a:rPr>
              <a:t>ที่ต้องการเสริมสร้างทักษะ</a:t>
            </a:r>
            <a:r>
              <a:rPr lang="en-US" dirty="0" smtClean="0">
                <a:latin typeface="Browallia New" pitchFamily="34" charset="-34"/>
                <a:cs typeface="Browallia New" pitchFamily="34" charset="-34"/>
              </a:rPr>
              <a:t> Soft Skills</a:t>
            </a:r>
            <a:r>
              <a:rPr lang="th-TH" dirty="0" smtClean="0">
                <a:latin typeface="Browallia New" pitchFamily="34" charset="-34"/>
                <a:cs typeface="Browallia New" pitchFamily="34" charset="-34"/>
              </a:rPr>
              <a:t> ให้กับกรรมการตรวจสอบในฐานะที่เป็นกรรมการอิสระทั้งหมด ให้สามารถทำงานได้มีประสิทธิภาพมากขึ้น โดยคำนึงถึงผลประโยชน์ของผู้ถือหุ้นรายย่อยและ</a:t>
            </a:r>
            <a:r>
              <a:rPr lang="en-US" dirty="0" smtClean="0">
                <a:latin typeface="Browallia New" pitchFamily="34" charset="-34"/>
                <a:cs typeface="Browallia New" pitchFamily="34" charset="-34"/>
              </a:rPr>
              <a:t> stakeholder</a:t>
            </a:r>
            <a:r>
              <a:rPr lang="th-TH" dirty="0" smtClean="0">
                <a:latin typeface="Browallia New" pitchFamily="34" charset="-34"/>
                <a:cs typeface="Browallia New" pitchFamily="34" charset="-34"/>
              </a:rPr>
              <a:t> รายอื่นๆ เป็นสำคัญ </a:t>
            </a:r>
          </a:p>
          <a:p>
            <a:pPr algn="thaiDist"/>
            <a:endParaRPr lang="th-TH" dirty="0">
              <a:latin typeface="Browallia New" pitchFamily="34" charset="-34"/>
              <a:cs typeface="Browallia New" pitchFamily="34" charset="-34"/>
            </a:endParaRPr>
          </a:p>
          <a:p>
            <a:pPr algn="thaiDist"/>
            <a:endParaRPr lang="th-TH" dirty="0">
              <a:latin typeface="Browallia New" pitchFamily="34" charset="-34"/>
              <a:cs typeface="Browallia New" pitchFamily="34" charset="-34"/>
            </a:endParaRPr>
          </a:p>
        </p:txBody>
      </p:sp>
      <p:sp>
        <p:nvSpPr>
          <p:cNvPr id="4" name="Slide Number Placeholder 3"/>
          <p:cNvSpPr>
            <a:spLocks noGrp="1"/>
          </p:cNvSpPr>
          <p:nvPr>
            <p:ph type="sldNum" sz="quarter" idx="10"/>
          </p:nvPr>
        </p:nvSpPr>
        <p:spPr/>
        <p:txBody>
          <a:bodyPr/>
          <a:lstStyle/>
          <a:p>
            <a:fld id="{CA5D3BF3-D352-46FC-8343-31F56E6730EA}" type="slidenum">
              <a:rPr lang="en-US" smtClean="0"/>
              <a:pPr/>
              <a:t>2</a:t>
            </a:fld>
            <a:endParaRPr lang="en-US" dirty="0"/>
          </a:p>
        </p:txBody>
      </p:sp>
    </p:spTree>
    <p:extLst>
      <p:ext uri="{BB962C8B-B14F-4D97-AF65-F5344CB8AC3E}">
        <p14:creationId xmlns:p14="http://schemas.microsoft.com/office/powerpoint/2010/main" val="3682956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ภาพนิ่ง 1"/>
          <p:cNvSpPr>
            <a:spLocks noGrp="1" noRot="1" noChangeAspect="1"/>
          </p:cNvSpPr>
          <p:nvPr>
            <p:ph type="sldImg"/>
          </p:nvPr>
        </p:nvSpPr>
        <p:spPr/>
      </p:sp>
      <p:sp>
        <p:nvSpPr>
          <p:cNvPr id="3" name="ตัวแทนบันทึกย่อ 2"/>
          <p:cNvSpPr>
            <a:spLocks noGrp="1"/>
          </p:cNvSpPr>
          <p:nvPr>
            <p:ph type="body" idx="1"/>
          </p:nvPr>
        </p:nvSpPr>
        <p:spPr>
          <a:xfrm>
            <a:off x="679768" y="4715154"/>
            <a:ext cx="5438140" cy="5072701"/>
          </a:xfrm>
        </p:spPr>
        <p:txBody>
          <a:bodyPr>
            <a:noAutofit/>
          </a:bodyPr>
          <a:lstStyle/>
          <a:p>
            <a:pPr marL="0" marR="0" lvl="0" indent="0" algn="thaiDist" defTabSz="914400" rtl="0" eaLnBrk="1" fontAlgn="auto" latinLnBrk="0" hangingPunct="1">
              <a:lnSpc>
                <a:spcPct val="100000"/>
              </a:lnSpc>
              <a:spcBef>
                <a:spcPts val="0"/>
              </a:spcBef>
              <a:spcAft>
                <a:spcPts val="0"/>
              </a:spcAft>
              <a:buClrTx/>
              <a:buSzTx/>
              <a:buFontTx/>
              <a:buNone/>
              <a:tabLst/>
              <a:defRPr/>
            </a:pPr>
            <a:r>
              <a:rPr kumimoji="0" lang="th-TH" sz="1600" b="0" i="0" u="none" strike="noStrike" kern="1200" cap="none" spc="0" normalizeH="0" baseline="0" noProof="0" dirty="0" smtClean="0">
                <a:ln>
                  <a:noFill/>
                </a:ln>
                <a:solidFill>
                  <a:prstClr val="black"/>
                </a:solidFill>
                <a:effectLst/>
                <a:uLnTx/>
                <a:uFillTx/>
                <a:latin typeface="Browallia New" pitchFamily="34" charset="-34"/>
                <a:ea typeface="+mn-ea"/>
                <a:cs typeface="Browallia New" pitchFamily="34" charset="-34"/>
              </a:rPr>
              <a:t>วิทยากรเริ่มต้นจากการอธิบายว่า โดยทั่วไปแล้ว บทบาทและหน้าที่ของคณะกรรมการจะแบ่งออกเป็น 2 ประเภทคือ บทบาทหน้าที่ในการตัดสินใจ (</a:t>
            </a:r>
            <a:r>
              <a:rPr kumimoji="0" lang="en-US" sz="1600" b="0" i="0" u="none" strike="noStrike" kern="1200" cap="none" spc="0" normalizeH="0" baseline="0" noProof="0" dirty="0" smtClean="0">
                <a:ln>
                  <a:noFill/>
                </a:ln>
                <a:solidFill>
                  <a:prstClr val="black"/>
                </a:solidFill>
                <a:effectLst/>
                <a:uLnTx/>
                <a:uFillTx/>
                <a:latin typeface="Browallia New" pitchFamily="34" charset="-34"/>
                <a:ea typeface="+mn-ea"/>
                <a:cs typeface="Browallia New" pitchFamily="34" charset="-34"/>
              </a:rPr>
              <a:t>Decisional Setting) </a:t>
            </a:r>
            <a:r>
              <a:rPr kumimoji="0" lang="th-TH" sz="1600" b="0" i="0" u="none" strike="noStrike" kern="1200" cap="none" spc="0" normalizeH="0" baseline="0" noProof="0" dirty="0" smtClean="0">
                <a:ln>
                  <a:noFill/>
                </a:ln>
                <a:solidFill>
                  <a:prstClr val="black"/>
                </a:solidFill>
                <a:effectLst/>
                <a:uLnTx/>
                <a:uFillTx/>
                <a:latin typeface="Browallia New" pitchFamily="34" charset="-34"/>
                <a:ea typeface="+mn-ea"/>
                <a:cs typeface="Browallia New" pitchFamily="34" charset="-34"/>
              </a:rPr>
              <a:t>และบทบาทหน้าที่ในการติดตามดูแล (</a:t>
            </a:r>
            <a:r>
              <a:rPr kumimoji="0" lang="en-US" sz="1600" b="0" i="0" u="none" strike="noStrike" kern="1200" cap="none" spc="0" normalizeH="0" baseline="0" noProof="0" dirty="0" smtClean="0">
                <a:ln>
                  <a:noFill/>
                </a:ln>
                <a:solidFill>
                  <a:prstClr val="black"/>
                </a:solidFill>
                <a:effectLst/>
                <a:uLnTx/>
                <a:uFillTx/>
                <a:latin typeface="Browallia New" pitchFamily="34" charset="-34"/>
                <a:ea typeface="+mn-ea"/>
                <a:cs typeface="Browallia New" pitchFamily="34" charset="-34"/>
              </a:rPr>
              <a:t>Oversight Setting)</a:t>
            </a:r>
          </a:p>
          <a:p>
            <a:pPr marL="0" marR="0" lvl="0" indent="0" algn="thaiDist"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latin typeface="Browallia New" pitchFamily="34" charset="-34"/>
              <a:ea typeface="+mn-ea"/>
              <a:cs typeface="Browallia New" pitchFamily="34" charset="-34"/>
            </a:endParaRPr>
          </a:p>
          <a:p>
            <a:pPr marL="0" marR="0" lvl="0" indent="0" algn="thaiDist" defTabSz="914400" rtl="0" eaLnBrk="1" fontAlgn="auto" latinLnBrk="0" hangingPunct="1">
              <a:lnSpc>
                <a:spcPct val="100000"/>
              </a:lnSpc>
              <a:spcBef>
                <a:spcPts val="0"/>
              </a:spcBef>
              <a:spcAft>
                <a:spcPts val="0"/>
              </a:spcAft>
              <a:buClrTx/>
              <a:buSzTx/>
              <a:buFontTx/>
              <a:buNone/>
              <a:tabLst/>
              <a:defRPr/>
            </a:pPr>
            <a:r>
              <a:rPr kumimoji="0" lang="th-TH" sz="1600" b="0" i="0" u="none" strike="noStrike" kern="1200" cap="none" spc="0" normalizeH="0" baseline="0" noProof="0" dirty="0" smtClean="0">
                <a:ln>
                  <a:noFill/>
                </a:ln>
                <a:solidFill>
                  <a:prstClr val="black"/>
                </a:solidFill>
                <a:effectLst/>
                <a:uLnTx/>
                <a:uFillTx/>
                <a:latin typeface="Browallia New" pitchFamily="34" charset="-34"/>
                <a:ea typeface="+mn-ea"/>
                <a:cs typeface="Browallia New" pitchFamily="34" charset="-34"/>
              </a:rPr>
              <a:t>บทบาทในการบริหารจัดการบริษัทของคณะกรรมการบริษัทและฝ่ายบริหารเป็นการทำหน้าที่ร่วมกันและไม่ซ้ำซ้อนกัน </a:t>
            </a:r>
            <a:endParaRPr kumimoji="0" lang="en-US" sz="1600" b="0" i="0" u="none" strike="noStrike" kern="1200" cap="none" spc="0" normalizeH="0" baseline="0" noProof="0" dirty="0" smtClean="0">
              <a:ln>
                <a:noFill/>
              </a:ln>
              <a:solidFill>
                <a:prstClr val="black"/>
              </a:solidFill>
              <a:effectLst/>
              <a:uLnTx/>
              <a:uFillTx/>
              <a:latin typeface="Browallia New" pitchFamily="34" charset="-34"/>
              <a:ea typeface="+mn-ea"/>
              <a:cs typeface="Browallia New" pitchFamily="34" charset="-34"/>
            </a:endParaRPr>
          </a:p>
          <a:p>
            <a:pPr marL="0" marR="0" lvl="0" indent="0" algn="thaiDist"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latin typeface="Browallia New" pitchFamily="34" charset="-34"/>
              <a:ea typeface="+mn-ea"/>
              <a:cs typeface="Browallia New" pitchFamily="34" charset="-34"/>
            </a:endParaRPr>
          </a:p>
          <a:p>
            <a:pPr marL="0" marR="0" lvl="0" indent="0" algn="thaiDist" defTabSz="914400" rtl="0" eaLnBrk="1" fontAlgn="auto" latinLnBrk="0" hangingPunct="1">
              <a:lnSpc>
                <a:spcPct val="100000"/>
              </a:lnSpc>
              <a:spcBef>
                <a:spcPts val="0"/>
              </a:spcBef>
              <a:spcAft>
                <a:spcPts val="0"/>
              </a:spcAft>
              <a:buClrTx/>
              <a:buSzTx/>
              <a:buFontTx/>
              <a:buNone/>
              <a:tabLst/>
              <a:defRPr/>
            </a:pPr>
            <a:r>
              <a:rPr kumimoji="0" lang="th-TH" sz="1600" b="0" i="0" u="none" strike="noStrike" kern="1200" cap="none" spc="0" normalizeH="0" baseline="0" noProof="0" dirty="0" smtClean="0">
                <a:ln>
                  <a:noFill/>
                </a:ln>
                <a:solidFill>
                  <a:prstClr val="black"/>
                </a:solidFill>
                <a:effectLst/>
                <a:uLnTx/>
                <a:uFillTx/>
                <a:latin typeface="Browallia New" pitchFamily="34" charset="-34"/>
                <a:ea typeface="+mn-ea"/>
                <a:cs typeface="Browallia New" pitchFamily="34" charset="-34"/>
              </a:rPr>
              <a:t>คณะกรรมการ (</a:t>
            </a:r>
            <a:r>
              <a:rPr kumimoji="0" lang="en-US" sz="1600" b="0" i="0" u="none" strike="noStrike" kern="1200" cap="none" spc="0" normalizeH="0" baseline="0" noProof="0" dirty="0" smtClean="0">
                <a:ln>
                  <a:noFill/>
                </a:ln>
                <a:solidFill>
                  <a:prstClr val="black"/>
                </a:solidFill>
                <a:effectLst/>
                <a:uLnTx/>
                <a:uFillTx/>
                <a:latin typeface="Browallia New" pitchFamily="34" charset="-34"/>
                <a:ea typeface="+mn-ea"/>
                <a:cs typeface="Browallia New" pitchFamily="34" charset="-34"/>
              </a:rPr>
              <a:t>Mind) </a:t>
            </a:r>
            <a:r>
              <a:rPr kumimoji="0" lang="th-TH" sz="1600" b="0" i="0" u="none" strike="noStrike" kern="1200" cap="none" spc="0" normalizeH="0" baseline="0" noProof="0" dirty="0" smtClean="0">
                <a:ln>
                  <a:noFill/>
                </a:ln>
                <a:solidFill>
                  <a:prstClr val="black"/>
                </a:solidFill>
                <a:effectLst/>
                <a:uLnTx/>
                <a:uFillTx/>
                <a:latin typeface="Browallia New" pitchFamily="34" charset="-34"/>
                <a:ea typeface="+mn-ea"/>
                <a:cs typeface="Browallia New" pitchFamily="34" charset="-34"/>
              </a:rPr>
              <a:t>ทำหน้าที่กำหนดทิศทางและติดตามดูแล โดยในทั้งสองบทบาท คือ การตัดสินใจ และการติดตามดูแลนั้น จะต้องคำนึงถึงการสร้างมูลค่าให้กิจการ (</a:t>
            </a:r>
            <a:r>
              <a:rPr kumimoji="0" lang="en-US" sz="1600" b="0" i="0" u="none" strike="noStrike" kern="1200" cap="none" spc="0" normalizeH="0" baseline="0" noProof="0" dirty="0" smtClean="0">
                <a:ln>
                  <a:noFill/>
                </a:ln>
                <a:solidFill>
                  <a:prstClr val="black"/>
                </a:solidFill>
                <a:effectLst/>
                <a:uLnTx/>
                <a:uFillTx/>
                <a:latin typeface="Browallia New" pitchFamily="34" charset="-34"/>
                <a:ea typeface="+mn-ea"/>
                <a:cs typeface="Browallia New" pitchFamily="34" charset="-34"/>
              </a:rPr>
              <a:t>Performance) </a:t>
            </a:r>
            <a:r>
              <a:rPr kumimoji="0" lang="th-TH" sz="1600" b="0" i="0" u="none" strike="noStrike" kern="1200" cap="none" spc="0" normalizeH="0" baseline="0" noProof="0" dirty="0" smtClean="0">
                <a:ln>
                  <a:noFill/>
                </a:ln>
                <a:solidFill>
                  <a:prstClr val="black"/>
                </a:solidFill>
                <a:effectLst/>
                <a:uLnTx/>
                <a:uFillTx/>
                <a:latin typeface="Browallia New" pitchFamily="34" charset="-34"/>
                <a:ea typeface="+mn-ea"/>
                <a:cs typeface="Browallia New" pitchFamily="34" charset="-34"/>
              </a:rPr>
              <a:t>และ การดำเนินการให้ถูกต้อง </a:t>
            </a:r>
            <a:r>
              <a:rPr kumimoji="0" lang="en-US" sz="1600" b="0" i="0" u="none" strike="noStrike" kern="1200" cap="none" spc="0" normalizeH="0" baseline="0" noProof="0" dirty="0" smtClean="0">
                <a:ln>
                  <a:noFill/>
                </a:ln>
                <a:solidFill>
                  <a:prstClr val="black"/>
                </a:solidFill>
                <a:effectLst/>
                <a:uLnTx/>
                <a:uFillTx/>
                <a:latin typeface="Browallia New" pitchFamily="34" charset="-34"/>
                <a:ea typeface="+mn-ea"/>
                <a:cs typeface="Browallia New" pitchFamily="34" charset="-34"/>
              </a:rPr>
              <a:t>Conformance) </a:t>
            </a:r>
            <a:r>
              <a:rPr kumimoji="0" lang="th-TH" sz="1600" b="0" i="0" u="none" strike="noStrike" kern="1200" cap="none" spc="0" normalizeH="0" baseline="0" noProof="0" dirty="0" smtClean="0">
                <a:ln>
                  <a:noFill/>
                </a:ln>
                <a:solidFill>
                  <a:prstClr val="black"/>
                </a:solidFill>
                <a:effectLst/>
                <a:uLnTx/>
                <a:uFillTx/>
                <a:latin typeface="Browallia New" pitchFamily="34" charset="-34"/>
                <a:ea typeface="+mn-ea"/>
                <a:cs typeface="Browallia New" pitchFamily="34" charset="-34"/>
              </a:rPr>
              <a:t>ตามกฎหมาย/วัตถุประสงค์/ข้อบังคับ/มติที่ประชุมคณะกรรมการ/มติที่ประชุมผู้ถือหุ้น/นโยบายกำกับดูแลกิจการ) ควบคู่กันไปอยู่เสมอ</a:t>
            </a:r>
          </a:p>
          <a:p>
            <a:pPr marL="0" marR="0" lvl="0" indent="0" algn="thaiDist"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latin typeface="Browallia New" pitchFamily="34" charset="-34"/>
              <a:ea typeface="+mn-ea"/>
              <a:cs typeface="Browallia New" pitchFamily="34" charset="-34"/>
            </a:endParaRPr>
          </a:p>
          <a:p>
            <a:pPr marL="0" marR="0" lvl="0" indent="0" algn="thaiDist" defTabSz="914400" rtl="0" eaLnBrk="1" fontAlgn="auto" latinLnBrk="0" hangingPunct="1">
              <a:lnSpc>
                <a:spcPct val="100000"/>
              </a:lnSpc>
              <a:spcBef>
                <a:spcPts val="0"/>
              </a:spcBef>
              <a:spcAft>
                <a:spcPts val="0"/>
              </a:spcAft>
              <a:buClrTx/>
              <a:buSzTx/>
              <a:buFontTx/>
              <a:buNone/>
              <a:tabLst/>
              <a:defRPr/>
            </a:pPr>
            <a:r>
              <a:rPr kumimoji="0" lang="th-TH" sz="1600" b="0" i="0" u="none" strike="noStrike" kern="1200" cap="none" spc="0" normalizeH="0" baseline="0" noProof="0" dirty="0" smtClean="0">
                <a:ln>
                  <a:noFill/>
                </a:ln>
                <a:solidFill>
                  <a:prstClr val="black"/>
                </a:solidFill>
                <a:effectLst/>
                <a:uLnTx/>
                <a:uFillTx/>
                <a:latin typeface="Browallia New" pitchFamily="34" charset="-34"/>
                <a:ea typeface="+mn-ea"/>
                <a:cs typeface="Browallia New" pitchFamily="34" charset="-34"/>
              </a:rPr>
              <a:t>ฝ่ายบริหาร (</a:t>
            </a:r>
            <a:r>
              <a:rPr kumimoji="0" lang="en-US" sz="1600" b="0" i="0" u="none" strike="noStrike" kern="1200" cap="none" spc="0" normalizeH="0" baseline="0" noProof="0" dirty="0" smtClean="0">
                <a:ln>
                  <a:noFill/>
                </a:ln>
                <a:solidFill>
                  <a:prstClr val="black"/>
                </a:solidFill>
                <a:effectLst/>
                <a:uLnTx/>
                <a:uFillTx/>
                <a:latin typeface="Browallia New" pitchFamily="34" charset="-34"/>
                <a:ea typeface="+mn-ea"/>
                <a:cs typeface="Browallia New" pitchFamily="34" charset="-34"/>
              </a:rPr>
              <a:t>Hands) </a:t>
            </a:r>
            <a:r>
              <a:rPr kumimoji="0" lang="th-TH" sz="1600" b="0" i="0" u="none" strike="noStrike" kern="1200" cap="none" spc="0" normalizeH="0" baseline="0" noProof="0" dirty="0" smtClean="0">
                <a:ln>
                  <a:noFill/>
                </a:ln>
                <a:solidFill>
                  <a:prstClr val="black"/>
                </a:solidFill>
                <a:effectLst/>
                <a:uLnTx/>
                <a:uFillTx/>
                <a:latin typeface="Browallia New" pitchFamily="34" charset="-34"/>
                <a:ea typeface="+mn-ea"/>
                <a:cs typeface="Browallia New" pitchFamily="34" charset="-34"/>
              </a:rPr>
              <a:t>ทำหน้าที่บริหารจัดการงานของบริษัท ภายใต้ทิศทางและการติดตามดูแลของคณะกรรมการ</a:t>
            </a:r>
          </a:p>
          <a:p>
            <a:pPr marL="0" marR="0" lvl="0" indent="0" algn="thaiDist"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latin typeface="Browallia New" pitchFamily="34" charset="-34"/>
              <a:ea typeface="+mn-ea"/>
              <a:cs typeface="Browallia New" pitchFamily="34" charset="-34"/>
            </a:endParaRPr>
          </a:p>
          <a:p>
            <a:pPr marL="0" marR="0" lvl="0" indent="0" algn="thaiDist" defTabSz="914400" rtl="0" eaLnBrk="1" fontAlgn="auto" latinLnBrk="0" hangingPunct="1">
              <a:lnSpc>
                <a:spcPct val="100000"/>
              </a:lnSpc>
              <a:spcBef>
                <a:spcPts val="0"/>
              </a:spcBef>
              <a:spcAft>
                <a:spcPts val="0"/>
              </a:spcAft>
              <a:buClrTx/>
              <a:buSzTx/>
              <a:buFontTx/>
              <a:buNone/>
              <a:tabLst/>
              <a:defRPr/>
            </a:pPr>
            <a:r>
              <a:rPr kumimoji="0" lang="th-TH" sz="1600" b="0" i="0" u="none" strike="noStrike" kern="1200" cap="none" spc="0" normalizeH="0" baseline="0" noProof="0" dirty="0" smtClean="0">
                <a:ln>
                  <a:noFill/>
                </a:ln>
                <a:solidFill>
                  <a:prstClr val="black"/>
                </a:solidFill>
                <a:effectLst/>
                <a:uLnTx/>
                <a:uFillTx/>
                <a:latin typeface="Browallia New" pitchFamily="34" charset="-34"/>
                <a:ea typeface="+mn-ea"/>
                <a:cs typeface="Browallia New" pitchFamily="34" charset="-34"/>
              </a:rPr>
              <a:t>ทั้งนี้ </a:t>
            </a:r>
            <a:r>
              <a:rPr kumimoji="0" lang="th-TH" sz="1600" b="1" i="0" u="none" strike="noStrike" kern="1200" cap="none" spc="0" normalizeH="0" baseline="0" noProof="0" dirty="0" smtClean="0">
                <a:ln>
                  <a:noFill/>
                </a:ln>
                <a:solidFill>
                  <a:prstClr val="black"/>
                </a:solidFill>
                <a:effectLst/>
                <a:uLnTx/>
                <a:uFillTx/>
                <a:latin typeface="Browallia New" pitchFamily="34" charset="-34"/>
                <a:ea typeface="+mn-ea"/>
                <a:cs typeface="Browallia New" pitchFamily="34" charset="-34"/>
              </a:rPr>
              <a:t>บทบาทหน้าที่ในการตัดสินใจ (</a:t>
            </a:r>
            <a:r>
              <a:rPr kumimoji="0" lang="en-US" sz="1600" b="1" i="0" u="none" strike="noStrike" kern="1200" cap="none" spc="0" normalizeH="0" baseline="0" noProof="0" dirty="0" smtClean="0">
                <a:ln>
                  <a:noFill/>
                </a:ln>
                <a:solidFill>
                  <a:prstClr val="black"/>
                </a:solidFill>
                <a:effectLst/>
                <a:uLnTx/>
                <a:uFillTx/>
                <a:latin typeface="Browallia New" pitchFamily="34" charset="-34"/>
                <a:ea typeface="+mn-ea"/>
                <a:cs typeface="Browallia New" pitchFamily="34" charset="-34"/>
              </a:rPr>
              <a:t>Decisional Setting) </a:t>
            </a:r>
            <a:r>
              <a:rPr kumimoji="0" lang="th-TH" sz="1600" b="0" i="0" u="none" strike="noStrike" kern="1200" cap="none" spc="0" normalizeH="0" baseline="0" noProof="0" dirty="0" smtClean="0">
                <a:ln>
                  <a:noFill/>
                </a:ln>
                <a:solidFill>
                  <a:prstClr val="black"/>
                </a:solidFill>
                <a:effectLst/>
                <a:uLnTx/>
                <a:uFillTx/>
                <a:latin typeface="Browallia New" pitchFamily="34" charset="-34"/>
                <a:ea typeface="+mn-ea"/>
                <a:cs typeface="Browallia New" pitchFamily="34" charset="-34"/>
              </a:rPr>
              <a:t>ของคณะกรรมการ คณะกรรมการจะลงมติ (อนุมัติหรือไม่อนุมัติ) ในเรื่องต่างๆ ต่อไปนี้ คือ</a:t>
            </a:r>
          </a:p>
          <a:p>
            <a:pPr marL="285750" marR="0" lvl="0" indent="-285750" algn="thaiDist" defTabSz="914400" rtl="0" eaLnBrk="1" fontAlgn="auto" latinLnBrk="0" hangingPunct="1">
              <a:lnSpc>
                <a:spcPct val="100000"/>
              </a:lnSpc>
              <a:spcBef>
                <a:spcPts val="0"/>
              </a:spcBef>
              <a:spcAft>
                <a:spcPts val="0"/>
              </a:spcAft>
              <a:buClrTx/>
              <a:buSzTx/>
              <a:buFont typeface="Arial" pitchFamily="34" charset="0"/>
              <a:buChar char="•"/>
              <a:tabLst/>
              <a:defRPr/>
            </a:pPr>
            <a:r>
              <a:rPr kumimoji="0" lang="th-TH" sz="1600" b="0" i="0" u="none" strike="noStrike" kern="1200" cap="none" spc="0" normalizeH="0" baseline="0" noProof="0" dirty="0" smtClean="0">
                <a:ln>
                  <a:noFill/>
                </a:ln>
                <a:solidFill>
                  <a:prstClr val="black"/>
                </a:solidFill>
                <a:effectLst/>
                <a:uLnTx/>
                <a:uFillTx/>
                <a:latin typeface="Browallia New" pitchFamily="34" charset="-34"/>
                <a:ea typeface="+mn-ea"/>
                <a:cs typeface="Browallia New" pitchFamily="34" charset="-34"/>
              </a:rPr>
              <a:t>เรื่องที่กฎหมายหรือข้อบังคับกำหนดให้ต้องได้รับความเห็นชอบจากที่ประชุมคณะกรรมการ</a:t>
            </a:r>
          </a:p>
          <a:p>
            <a:pPr marL="285750" marR="0" lvl="0" indent="-285750" algn="thaiDist" defTabSz="914400" rtl="0" eaLnBrk="1" fontAlgn="auto" latinLnBrk="0" hangingPunct="1">
              <a:lnSpc>
                <a:spcPct val="100000"/>
              </a:lnSpc>
              <a:spcBef>
                <a:spcPts val="0"/>
              </a:spcBef>
              <a:spcAft>
                <a:spcPts val="0"/>
              </a:spcAft>
              <a:buClrTx/>
              <a:buSzTx/>
              <a:buFont typeface="Arial" pitchFamily="34" charset="0"/>
              <a:buChar char="•"/>
              <a:tabLst/>
              <a:defRPr/>
            </a:pPr>
            <a:r>
              <a:rPr kumimoji="0" lang="th-TH" sz="1600" b="0" i="0" u="none" strike="noStrike" kern="1200" cap="none" spc="0" normalizeH="0" baseline="0" noProof="0" dirty="0" smtClean="0">
                <a:ln>
                  <a:noFill/>
                </a:ln>
                <a:solidFill>
                  <a:prstClr val="black"/>
                </a:solidFill>
                <a:effectLst/>
                <a:uLnTx/>
                <a:uFillTx/>
                <a:latin typeface="Browallia New" pitchFamily="34" charset="-34"/>
                <a:ea typeface="+mn-ea"/>
                <a:cs typeface="Browallia New" pitchFamily="34" charset="-34"/>
              </a:rPr>
              <a:t>เรื่องที่ฝ่ายบริหารเสนอให้ลงมติแม้ว่ากฎหมายหรือข้อบังคับจะมิได้กำหนดให้ต้องได้รับความเห็นชอบจากที่ประชุมคณะกรรมการก็ตาม</a:t>
            </a:r>
          </a:p>
          <a:p>
            <a:pPr marL="0" marR="0" lvl="0" indent="0" algn="thaiDist" defTabSz="914400" rtl="0" eaLnBrk="1" fontAlgn="auto" latinLnBrk="0" hangingPunct="1">
              <a:lnSpc>
                <a:spcPct val="100000"/>
              </a:lnSpc>
              <a:spcBef>
                <a:spcPts val="0"/>
              </a:spcBef>
              <a:spcAft>
                <a:spcPts val="0"/>
              </a:spcAft>
              <a:buClrTx/>
              <a:buSzTx/>
              <a:buFontTx/>
              <a:buNone/>
              <a:tabLst/>
              <a:defRPr/>
            </a:pPr>
            <a:endParaRPr kumimoji="0" lang="th-TH" sz="1600" b="0" i="0" u="none" strike="noStrike" kern="1200" cap="none" spc="0" normalizeH="0" baseline="0" noProof="0" dirty="0" smtClean="0">
              <a:ln>
                <a:noFill/>
              </a:ln>
              <a:solidFill>
                <a:prstClr val="black"/>
              </a:solidFill>
              <a:effectLst/>
              <a:uLnTx/>
              <a:uFillTx/>
              <a:latin typeface="Browallia New" pitchFamily="34" charset="-34"/>
              <a:ea typeface="+mn-ea"/>
              <a:cs typeface="Browallia New" pitchFamily="34" charset="-34"/>
            </a:endParaRPr>
          </a:p>
          <a:p>
            <a:pPr marL="0" marR="0" lvl="0" indent="0" algn="thaiDist" defTabSz="914400" rtl="0" eaLnBrk="1" fontAlgn="auto" latinLnBrk="0" hangingPunct="1">
              <a:lnSpc>
                <a:spcPct val="100000"/>
              </a:lnSpc>
              <a:spcBef>
                <a:spcPts val="0"/>
              </a:spcBef>
              <a:spcAft>
                <a:spcPts val="0"/>
              </a:spcAft>
              <a:buClrTx/>
              <a:buSzTx/>
              <a:buFontTx/>
              <a:buNone/>
              <a:tabLst/>
              <a:defRPr/>
            </a:pPr>
            <a:r>
              <a:rPr kumimoji="0" lang="th-TH" sz="1600" b="1" i="0" u="none" strike="noStrike" kern="1200" cap="none" spc="0" normalizeH="0" baseline="0" noProof="0" dirty="0" smtClean="0">
                <a:ln>
                  <a:noFill/>
                </a:ln>
                <a:solidFill>
                  <a:prstClr val="black"/>
                </a:solidFill>
                <a:effectLst/>
                <a:uLnTx/>
                <a:uFillTx/>
                <a:latin typeface="Browallia New" pitchFamily="34" charset="-34"/>
                <a:ea typeface="+mn-ea"/>
                <a:cs typeface="Browallia New" pitchFamily="34" charset="-34"/>
              </a:rPr>
              <a:t>สำหรับบทบาทในการติดตามดูแล (</a:t>
            </a:r>
            <a:r>
              <a:rPr kumimoji="0" lang="en-US" sz="1600" b="1" i="0" u="none" strike="noStrike" kern="1200" cap="none" spc="0" normalizeH="0" baseline="0" noProof="0" dirty="0" smtClean="0">
                <a:ln>
                  <a:noFill/>
                </a:ln>
                <a:solidFill>
                  <a:prstClr val="black"/>
                </a:solidFill>
                <a:effectLst/>
                <a:uLnTx/>
                <a:uFillTx/>
                <a:latin typeface="Browallia New" pitchFamily="34" charset="-34"/>
                <a:ea typeface="+mn-ea"/>
                <a:cs typeface="Browallia New" pitchFamily="34" charset="-34"/>
              </a:rPr>
              <a:t>Oversight Setting) </a:t>
            </a:r>
            <a:r>
              <a:rPr kumimoji="0" lang="th-TH" sz="1600" b="0" i="0" u="none" strike="noStrike" kern="1200" cap="none" spc="0" normalizeH="0" baseline="0" noProof="0" dirty="0" smtClean="0">
                <a:ln>
                  <a:noFill/>
                </a:ln>
                <a:solidFill>
                  <a:prstClr val="black"/>
                </a:solidFill>
                <a:effectLst/>
                <a:uLnTx/>
                <a:uFillTx/>
                <a:latin typeface="Browallia New" pitchFamily="34" charset="-34"/>
                <a:ea typeface="+mn-ea"/>
                <a:cs typeface="Browallia New" pitchFamily="34" charset="-34"/>
              </a:rPr>
              <a:t>คณะกรรมการจะทำหน้าที่กำหนดกลยุทธ์และนโยบายร่วมกับฝ่ายบริหาร และติดตามดูแลให้ฝ่ายบริหารจัดการบริษัทอย่างมีประสิทธิผลภายใต้นโยบาย/กฎหมาย/ วัตถุประสงค์/ ข้อบังคับ/ มติคณะกรรมการ/ มติที่ประชุมผู้ถือหุ้น</a:t>
            </a:r>
            <a:endParaRPr lang="th-TH" dirty="0" smtClean="0">
              <a:latin typeface="Browallia New" pitchFamily="34" charset="-34"/>
              <a:cs typeface="Browallia New" pitchFamily="34" charset="-34"/>
            </a:endParaRPr>
          </a:p>
          <a:p>
            <a:pPr algn="thaiDist"/>
            <a:endParaRPr lang="th-TH" dirty="0" smtClean="0">
              <a:latin typeface="Browallia New" pitchFamily="34" charset="-34"/>
              <a:cs typeface="Browallia New" pitchFamily="34" charset="-34"/>
            </a:endParaRPr>
          </a:p>
          <a:p>
            <a:pPr algn="thaiDist"/>
            <a:endParaRPr lang="th-TH" dirty="0" smtClean="0">
              <a:latin typeface="Browallia New" pitchFamily="34" charset="-34"/>
              <a:cs typeface="Browallia New" pitchFamily="34" charset="-34"/>
            </a:endParaRPr>
          </a:p>
          <a:p>
            <a:pPr algn="thaiDist"/>
            <a:r>
              <a:rPr lang="th-TH" dirty="0" smtClean="0">
                <a:latin typeface="Browallia New" pitchFamily="34" charset="-34"/>
                <a:cs typeface="Browallia New" pitchFamily="34" charset="-34"/>
              </a:rPr>
              <a:t>ในส่วนของบทบาทของกรรมการในการตัดสินใจ</a:t>
            </a:r>
            <a:r>
              <a:rPr lang="en-US" dirty="0" smtClean="0">
                <a:latin typeface="Browallia New" pitchFamily="34" charset="-34"/>
                <a:cs typeface="Browallia New" pitchFamily="34" charset="-34"/>
              </a:rPr>
              <a:t> (Decisional Setting) </a:t>
            </a:r>
            <a:r>
              <a:rPr lang="th-TH" dirty="0" smtClean="0">
                <a:latin typeface="Browallia New" pitchFamily="34" charset="-34"/>
                <a:cs typeface="Browallia New" pitchFamily="34" charset="-34"/>
              </a:rPr>
              <a:t>หลักเกณฑ์ที่กรรมการควรนำมาใช้ในการพิจารณา</a:t>
            </a:r>
            <a:r>
              <a:rPr lang="en-US" dirty="0" smtClean="0">
                <a:latin typeface="Browallia New" pitchFamily="34" charset="-34"/>
                <a:cs typeface="Browallia New" pitchFamily="34" charset="-34"/>
              </a:rPr>
              <a:t> Approve</a:t>
            </a:r>
            <a:r>
              <a:rPr lang="th-TH" dirty="0" smtClean="0">
                <a:latin typeface="Browallia New" pitchFamily="34" charset="-34"/>
                <a:cs typeface="Browallia New" pitchFamily="34" charset="-34"/>
              </a:rPr>
              <a:t> หรือ</a:t>
            </a:r>
            <a:r>
              <a:rPr lang="en-US" dirty="0" smtClean="0">
                <a:latin typeface="Browallia New" pitchFamily="34" charset="-34"/>
                <a:cs typeface="Browallia New" pitchFamily="34" charset="-34"/>
              </a:rPr>
              <a:t> Object</a:t>
            </a:r>
            <a:r>
              <a:rPr lang="th-TH" dirty="0">
                <a:latin typeface="Browallia New" pitchFamily="34" charset="-34"/>
                <a:cs typeface="Browallia New" pitchFamily="34" charset="-34"/>
              </a:rPr>
              <a:t> </a:t>
            </a:r>
            <a:r>
              <a:rPr lang="th-TH" dirty="0" smtClean="0">
                <a:latin typeface="Browallia New" pitchFamily="34" charset="-34"/>
                <a:cs typeface="Browallia New" pitchFamily="34" charset="-34"/>
              </a:rPr>
              <a:t>คือ หลักการ</a:t>
            </a:r>
            <a:r>
              <a:rPr lang="th-TH" dirty="0">
                <a:latin typeface="Browallia New" pitchFamily="34" charset="-34"/>
                <a:cs typeface="Browallia New" pitchFamily="34" charset="-34"/>
              </a:rPr>
              <a:t>ใช้ดุลยพินิจทาง</a:t>
            </a:r>
            <a:r>
              <a:rPr lang="th-TH" dirty="0" smtClean="0">
                <a:latin typeface="Browallia New" pitchFamily="34" charset="-34"/>
                <a:cs typeface="Browallia New" pitchFamily="34" charset="-34"/>
              </a:rPr>
              <a:t>ธุรกิจ (</a:t>
            </a:r>
            <a:r>
              <a:rPr lang="en-US" dirty="0" smtClean="0">
                <a:latin typeface="Browallia New" pitchFamily="34" charset="-34"/>
                <a:cs typeface="Browallia New" pitchFamily="34" charset="-34"/>
              </a:rPr>
              <a:t>Business Judgment Rule) </a:t>
            </a:r>
            <a:r>
              <a:rPr lang="th-TH" dirty="0">
                <a:latin typeface="Browallia New" pitchFamily="34" charset="-34"/>
                <a:cs typeface="Browallia New" pitchFamily="34" charset="-34"/>
              </a:rPr>
              <a:t>กล่าวคือ กรณี</a:t>
            </a:r>
            <a:r>
              <a:rPr lang="th-TH" dirty="0" smtClean="0">
                <a:latin typeface="Browallia New" pitchFamily="34" charset="-34"/>
                <a:cs typeface="Browallia New" pitchFamily="34" charset="-34"/>
              </a:rPr>
              <a:t>ที่กรรมการจะถือได้ว่า</a:t>
            </a:r>
            <a:r>
              <a:rPr lang="th-TH" dirty="0">
                <a:latin typeface="Browallia New" pitchFamily="34" charset="-34"/>
                <a:cs typeface="Browallia New" pitchFamily="34" charset="-34"/>
              </a:rPr>
              <a:t>กรรมการได้ใช้ความระมัดระวังในการตัดสินใจทางธุรกิจแล้ว เมื่อสามารถพิสูจน์ได้</a:t>
            </a:r>
            <a:r>
              <a:rPr lang="th-TH" dirty="0" smtClean="0">
                <a:latin typeface="Browallia New" pitchFamily="34" charset="-34"/>
                <a:cs typeface="Browallia New" pitchFamily="34" charset="-34"/>
              </a:rPr>
              <a:t>ดังนี้</a:t>
            </a:r>
          </a:p>
          <a:p>
            <a:pPr algn="thaiDist"/>
            <a:endParaRPr lang="th-TH" dirty="0">
              <a:latin typeface="Browallia New" pitchFamily="34" charset="-34"/>
              <a:cs typeface="Browallia New" pitchFamily="34" charset="-34"/>
            </a:endParaRPr>
          </a:p>
          <a:p>
            <a:pPr algn="thaiDist">
              <a:tabLst>
                <a:tab pos="352425" algn="l"/>
              </a:tabLst>
            </a:pPr>
            <a:r>
              <a:rPr lang="th-TH" dirty="0">
                <a:latin typeface="Browallia New" pitchFamily="34" charset="-34"/>
                <a:cs typeface="Browallia New" pitchFamily="34" charset="-34"/>
              </a:rPr>
              <a:t>1.	ไม่มีความขัดแย้งทางผลประโยชน์ในเรื่องที่มีการใช้ดุลยพินิจทางธุรกิจ</a:t>
            </a:r>
          </a:p>
          <a:p>
            <a:pPr algn="thaiDist">
              <a:tabLst>
                <a:tab pos="352425" algn="l"/>
              </a:tabLst>
            </a:pPr>
            <a:r>
              <a:rPr lang="th-TH" dirty="0">
                <a:latin typeface="Browallia New" pitchFamily="34" charset="-34"/>
                <a:cs typeface="Browallia New" pitchFamily="34" charset="-34"/>
              </a:rPr>
              <a:t>2.	ได้ตัดสินใจบนพื้นฐานที่มีการได้รับรู้ข้อมูลที่เพียงพอ (คือได้รับข้อมูลที่เชื่อว่า</a:t>
            </a:r>
            <a:r>
              <a:rPr lang="th-TH" dirty="0" smtClean="0">
                <a:latin typeface="Browallia New" pitchFamily="34" charset="-34"/>
                <a:cs typeface="Browallia New" pitchFamily="34" charset="-34"/>
              </a:rPr>
              <a:t>เพียงพอหรือ</a:t>
            </a:r>
            <a:r>
              <a:rPr lang="th-TH" dirty="0">
                <a:latin typeface="Browallia New" pitchFamily="34" charset="-34"/>
                <a:cs typeface="Browallia New" pitchFamily="34" charset="-34"/>
              </a:rPr>
              <a:t>เหมาะสมตามสมควรสำหรับเรื่องนั้น) และ</a:t>
            </a:r>
          </a:p>
          <a:p>
            <a:pPr marL="342900" indent="-342900" algn="thaiDist">
              <a:buAutoNum type="arabicPeriod" startAt="3"/>
              <a:tabLst>
                <a:tab pos="352425" algn="l"/>
              </a:tabLst>
            </a:pPr>
            <a:r>
              <a:rPr lang="th-TH" dirty="0" smtClean="0">
                <a:latin typeface="Browallia New" pitchFamily="34" charset="-34"/>
                <a:cs typeface="Browallia New" pitchFamily="34" charset="-34"/>
              </a:rPr>
              <a:t>เชื่อ</a:t>
            </a:r>
            <a:r>
              <a:rPr lang="th-TH" dirty="0">
                <a:latin typeface="Browallia New" pitchFamily="34" charset="-34"/>
                <a:cs typeface="Browallia New" pitchFamily="34" charset="-34"/>
              </a:rPr>
              <a:t>อย่างมีเหตุผลว่าการตัดสินใจทางธุรกิจนั้นๆ เป็นไปเพื่อประโยชน์สูงสุดของ</a:t>
            </a:r>
            <a:r>
              <a:rPr lang="th-TH" dirty="0" smtClean="0">
                <a:latin typeface="Browallia New" pitchFamily="34" charset="-34"/>
                <a:cs typeface="Browallia New" pitchFamily="34" charset="-34"/>
              </a:rPr>
              <a:t>บริษัท</a:t>
            </a:r>
          </a:p>
          <a:p>
            <a:pPr marL="342900" indent="-342900" algn="thaiDist">
              <a:buAutoNum type="arabicPeriod" startAt="3"/>
              <a:tabLst>
                <a:tab pos="352425" algn="l"/>
              </a:tabLst>
            </a:pPr>
            <a:endParaRPr lang="th-TH" dirty="0">
              <a:latin typeface="Browallia New" pitchFamily="34" charset="-34"/>
              <a:cs typeface="Browallia New" pitchFamily="34" charset="-34"/>
            </a:endParaRPr>
          </a:p>
          <a:p>
            <a:pPr algn="thaiDist">
              <a:tabLst>
                <a:tab pos="352425" algn="l"/>
              </a:tabLst>
            </a:pPr>
            <a:r>
              <a:rPr lang="th-TH" dirty="0" smtClean="0">
                <a:latin typeface="Browallia New" pitchFamily="34" charset="-34"/>
                <a:cs typeface="Browallia New" pitchFamily="34" charset="-34"/>
              </a:rPr>
              <a:t>การทำเช่นนี้ จึงจะถือได้ว่ากรรมการได้กำกับดูแล</a:t>
            </a:r>
            <a:r>
              <a:rPr lang="th-TH" dirty="0">
                <a:latin typeface="Browallia New" pitchFamily="34" charset="-34"/>
                <a:cs typeface="Browallia New" pitchFamily="34" charset="-34"/>
              </a:rPr>
              <a:t>การบริหารกิจการให้เป็นไปเพื่อประโยชน์ที่ดีที่สุดของผู้ถือหุ้น (</a:t>
            </a:r>
            <a:r>
              <a:rPr lang="en-US" dirty="0">
                <a:latin typeface="Browallia New" pitchFamily="34" charset="-34"/>
                <a:cs typeface="Browallia New" pitchFamily="34" charset="-34"/>
              </a:rPr>
              <a:t>Fiduciary Duties) </a:t>
            </a:r>
            <a:r>
              <a:rPr lang="th-TH" dirty="0">
                <a:latin typeface="Browallia New" pitchFamily="34" charset="-34"/>
                <a:cs typeface="Browallia New" pitchFamily="34" charset="-34"/>
              </a:rPr>
              <a:t>และดำเนินธุรกิจของบริษัทด้วยความซื่อสัตย์สุจริต ไม่มี</a:t>
            </a:r>
            <a:r>
              <a:rPr lang="th-TH" dirty="0" smtClean="0">
                <a:latin typeface="Browallia New" pitchFamily="34" charset="-34"/>
                <a:cs typeface="Browallia New" pitchFamily="34" charset="-34"/>
              </a:rPr>
              <a:t>ผลประโยชน์</a:t>
            </a:r>
            <a:r>
              <a:rPr lang="th-TH" dirty="0">
                <a:latin typeface="Browallia New" pitchFamily="34" charset="-34"/>
                <a:cs typeface="Browallia New" pitchFamily="34" charset="-34"/>
              </a:rPr>
              <a:t>ส่วนตนแอบแฝง และปฏิบัติหน้าที่ด้วยความระมัดระวัง เพื่อรักษาไว้ซึ่งผลประโยชน์ของบริษัท</a:t>
            </a:r>
            <a:r>
              <a:rPr lang="th-TH" dirty="0" smtClean="0">
                <a:latin typeface="Browallia New" pitchFamily="34" charset="-34"/>
                <a:cs typeface="Browallia New" pitchFamily="34" charset="-34"/>
              </a:rPr>
              <a:t>ตามที่บัญญัติไว้ในมาตรา 85 แห่ง พ.ร.บ. บริษัทมหาชน</a:t>
            </a:r>
          </a:p>
          <a:p>
            <a:pPr algn="thaiDist">
              <a:tabLst>
                <a:tab pos="352425" algn="l"/>
              </a:tabLst>
            </a:pPr>
            <a:endParaRPr lang="th-TH" dirty="0">
              <a:latin typeface="Browallia New" pitchFamily="34" charset="-34"/>
              <a:cs typeface="Browallia New" pitchFamily="34" charset="-34"/>
            </a:endParaRPr>
          </a:p>
          <a:p>
            <a:pPr algn="thaiDist">
              <a:tabLst>
                <a:tab pos="352425" algn="l"/>
              </a:tabLst>
            </a:pPr>
            <a:r>
              <a:rPr lang="th-TH" dirty="0" smtClean="0">
                <a:latin typeface="Browallia New" pitchFamily="34" charset="-34"/>
                <a:cs typeface="Browallia New" pitchFamily="34" charset="-34"/>
              </a:rPr>
              <a:t>ทั้งนี้ วิทยากรสามารถอ้างถึงกรณีศึกษา</a:t>
            </a:r>
            <a:r>
              <a:rPr lang="en-US" dirty="0" smtClean="0">
                <a:latin typeface="Browallia New" pitchFamily="34" charset="-34"/>
                <a:cs typeface="Browallia New" pitchFamily="34" charset="-34"/>
              </a:rPr>
              <a:t> Kahn AG </a:t>
            </a:r>
            <a:r>
              <a:rPr lang="th-TH" dirty="0" smtClean="0">
                <a:latin typeface="Browallia New" pitchFamily="34" charset="-34"/>
                <a:cs typeface="Browallia New" pitchFamily="34" charset="-34"/>
              </a:rPr>
              <a:t>ในกรณีของ</a:t>
            </a:r>
            <a:r>
              <a:rPr lang="en-US" dirty="0" smtClean="0">
                <a:latin typeface="Browallia New" pitchFamily="34" charset="-34"/>
                <a:cs typeface="Browallia New" pitchFamily="34" charset="-34"/>
              </a:rPr>
              <a:t> Annie</a:t>
            </a:r>
            <a:r>
              <a:rPr lang="th-TH" dirty="0">
                <a:latin typeface="Browallia New" pitchFamily="34" charset="-34"/>
                <a:cs typeface="Browallia New" pitchFamily="34" charset="-34"/>
              </a:rPr>
              <a:t> </a:t>
            </a:r>
            <a:r>
              <a:rPr lang="th-TH" dirty="0" smtClean="0">
                <a:latin typeface="Browallia New" pitchFamily="34" charset="-34"/>
                <a:cs typeface="Browallia New" pitchFamily="34" charset="-34"/>
              </a:rPr>
              <a:t>ได้ว่าหากท่านเป็นกรรมการอิสระและต้องปฏิบัติหน้าที่ด้วยความซื่อสัตย์สุจริตและระมัดระวังนั้น ในกรณีของการให้คณะกรรมการอนุมัติขายที่ดินถือว่ายังขาดข้อมูลที่เพียงพอต่อการตัดสินใจ และยังไม่ได้มีการวิเคราะห์อย่างละเอียดว่าเป็นไปเพื่อประโยชน์สูงสุดของบริษัทเป็นสำคัญหรือไม่ ดังนั้นในฐานะกรรมการ เรื่องดังกล่าวผู้เข้าอบรมมีความคิดเห็นอย่างไร</a:t>
            </a:r>
            <a:endParaRPr lang="th-TH" dirty="0">
              <a:latin typeface="Browallia New" pitchFamily="34" charset="-34"/>
              <a:cs typeface="Browallia New" pitchFamily="34" charset="-34"/>
            </a:endParaRPr>
          </a:p>
          <a:p>
            <a:pPr algn="thaiDist"/>
            <a:endParaRPr lang="en-US" dirty="0">
              <a:latin typeface="Browallia New" pitchFamily="34" charset="-34"/>
              <a:cs typeface="Browallia New" pitchFamily="34" charset="-34"/>
            </a:endParaRPr>
          </a:p>
        </p:txBody>
      </p:sp>
      <p:sp>
        <p:nvSpPr>
          <p:cNvPr id="4" name="ตัวแทนหมายเลขภาพนิ่ง 3"/>
          <p:cNvSpPr>
            <a:spLocks noGrp="1"/>
          </p:cNvSpPr>
          <p:nvPr>
            <p:ph type="sldNum" sz="quarter" idx="10"/>
          </p:nvPr>
        </p:nvSpPr>
        <p:spPr/>
        <p:txBody>
          <a:bodyPr/>
          <a:lstStyle/>
          <a:p>
            <a:fld id="{CA5D3BF3-D352-46FC-8343-31F56E6730EA}" type="slidenum">
              <a:rPr lang="en-US" smtClean="0"/>
              <a:pPr/>
              <a:t>22</a:t>
            </a:fld>
            <a:endParaRPr lang="en-US"/>
          </a:p>
        </p:txBody>
      </p:sp>
    </p:spTree>
    <p:extLst>
      <p:ext uri="{BB962C8B-B14F-4D97-AF65-F5344CB8AC3E}">
        <p14:creationId xmlns:p14="http://schemas.microsoft.com/office/powerpoint/2010/main" val="6702504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h-TH" dirty="0" smtClean="0">
                <a:latin typeface="Browallia New" pitchFamily="34" charset="-34"/>
                <a:cs typeface="Browallia New" pitchFamily="34" charset="-34"/>
              </a:rPr>
              <a:t>โดยสรุปแล้ว</a:t>
            </a:r>
            <a:r>
              <a:rPr lang="th-TH" baseline="0" dirty="0" smtClean="0">
                <a:latin typeface="Browallia New" pitchFamily="34" charset="-34"/>
                <a:cs typeface="Browallia New" pitchFamily="34" charset="-34"/>
              </a:rPr>
              <a:t> ปัจจัยสำคัญ 3 ประการที่จะช่วยทำให้กรรมการอิสระสามารถปฏิบัติหน้าที่ได้อย่างเต็มที่และมีประสิทธิภาพได้ก็คือ</a:t>
            </a:r>
          </a:p>
          <a:p>
            <a:pPr marL="342900" indent="-342900">
              <a:buAutoNum type="arabicPeriod"/>
            </a:pPr>
            <a:r>
              <a:rPr lang="th-TH" baseline="0" dirty="0" smtClean="0">
                <a:latin typeface="Browallia New" pitchFamily="34" charset="-34"/>
                <a:cs typeface="Browallia New" pitchFamily="34" charset="-34"/>
              </a:rPr>
              <a:t>กรรมการอิสระจะต้องมี </a:t>
            </a:r>
            <a:r>
              <a:rPr lang="en-US" baseline="0" dirty="0" smtClean="0">
                <a:latin typeface="Browallia New" pitchFamily="34" charset="-34"/>
                <a:cs typeface="Browallia New" pitchFamily="34" charset="-34"/>
              </a:rPr>
              <a:t>True Independence</a:t>
            </a:r>
          </a:p>
          <a:p>
            <a:pPr marL="342900" indent="-342900">
              <a:buAutoNum type="arabicPeriod"/>
            </a:pPr>
            <a:r>
              <a:rPr lang="th-TH" baseline="0" dirty="0" smtClean="0">
                <a:latin typeface="Browallia New" pitchFamily="34" charset="-34"/>
                <a:cs typeface="Browallia New" pitchFamily="34" charset="-34"/>
              </a:rPr>
              <a:t>กรรมการอิสระจะต้องมีความสามารถ ทักษะและความเชี่ยวชาญที่สามารถ</a:t>
            </a:r>
            <a:r>
              <a:rPr lang="en-US" baseline="0" dirty="0" smtClean="0">
                <a:latin typeface="Browallia New" pitchFamily="34" charset="-34"/>
                <a:cs typeface="Browallia New" pitchFamily="34" charset="-34"/>
              </a:rPr>
              <a:t> add value</a:t>
            </a:r>
            <a:r>
              <a:rPr lang="th-TH" baseline="0" dirty="0" smtClean="0">
                <a:latin typeface="Browallia New" pitchFamily="34" charset="-34"/>
                <a:cs typeface="Browallia New" pitchFamily="34" charset="-34"/>
              </a:rPr>
              <a:t> ให้กับองค์กรได้</a:t>
            </a:r>
          </a:p>
          <a:p>
            <a:pPr marL="342900" indent="-342900">
              <a:buAutoNum type="arabicPeriod"/>
            </a:pPr>
            <a:r>
              <a:rPr lang="th-TH" baseline="0" dirty="0" smtClean="0">
                <a:latin typeface="Browallia New" pitchFamily="34" charset="-34"/>
                <a:cs typeface="Browallia New" pitchFamily="34" charset="-34"/>
              </a:rPr>
              <a:t>กรรมการอิสระจะต้องมีส่วนร่วม โดยมีเวลาที่เพียงพอ พยายามศึกษาข้อมูลเพื่อเข้าใจในสภาพแวดล้อมธุรกิจขององค์กร และมี </a:t>
            </a:r>
            <a:r>
              <a:rPr lang="en-US" baseline="0" dirty="0" smtClean="0">
                <a:latin typeface="Browallia New" pitchFamily="34" charset="-34"/>
                <a:cs typeface="Browallia New" pitchFamily="34" charset="-34"/>
              </a:rPr>
              <a:t>commitment</a:t>
            </a:r>
            <a:r>
              <a:rPr lang="th-TH" baseline="0" dirty="0" smtClean="0">
                <a:latin typeface="Browallia New" pitchFamily="34" charset="-34"/>
                <a:cs typeface="Browallia New" pitchFamily="34" charset="-34"/>
              </a:rPr>
              <a:t> ที่จะทำหน้าที่อย่างเป็นอิสระ</a:t>
            </a:r>
            <a:endParaRPr lang="th-TH" dirty="0">
              <a:latin typeface="Browallia New" pitchFamily="34" charset="-34"/>
              <a:cs typeface="Browallia New" pitchFamily="34" charset="-34"/>
            </a:endParaRPr>
          </a:p>
        </p:txBody>
      </p:sp>
      <p:sp>
        <p:nvSpPr>
          <p:cNvPr id="4" name="Slide Number Placeholder 3"/>
          <p:cNvSpPr>
            <a:spLocks noGrp="1"/>
          </p:cNvSpPr>
          <p:nvPr>
            <p:ph type="sldNum" sz="quarter" idx="10"/>
          </p:nvPr>
        </p:nvSpPr>
        <p:spPr/>
        <p:txBody>
          <a:bodyPr/>
          <a:lstStyle/>
          <a:p>
            <a:fld id="{CA5D3BF3-D352-46FC-8343-31F56E6730EA}"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7333799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
        <p:nvSpPr>
          <p:cNvPr id="4" name="Slide Number Placeholder 3"/>
          <p:cNvSpPr>
            <a:spLocks noGrp="1"/>
          </p:cNvSpPr>
          <p:nvPr>
            <p:ph type="sldNum" sz="quarter" idx="10"/>
          </p:nvPr>
        </p:nvSpPr>
        <p:spPr/>
        <p:txBody>
          <a:bodyPr/>
          <a:lstStyle/>
          <a:p>
            <a:fld id="{CA5D3BF3-D352-46FC-8343-31F56E6730EA}" type="slidenum">
              <a:rPr lang="en-US" smtClean="0"/>
              <a:pPr/>
              <a:t>24</a:t>
            </a:fld>
            <a:endParaRPr lang="en-US"/>
          </a:p>
        </p:txBody>
      </p:sp>
    </p:spTree>
    <p:extLst>
      <p:ext uri="{BB962C8B-B14F-4D97-AF65-F5344CB8AC3E}">
        <p14:creationId xmlns:p14="http://schemas.microsoft.com/office/powerpoint/2010/main" val="4243687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5D3BF3-D352-46FC-8343-31F56E6730EA}" type="slidenum">
              <a:rPr lang="en-US" smtClean="0"/>
              <a:pPr/>
              <a:t>3</a:t>
            </a:fld>
            <a:endParaRPr lang="en-US"/>
          </a:p>
        </p:txBody>
      </p:sp>
      <p:sp>
        <p:nvSpPr>
          <p:cNvPr id="5" name="Footer Placeholder 4"/>
          <p:cNvSpPr>
            <a:spLocks noGrp="1"/>
          </p:cNvSpPr>
          <p:nvPr>
            <p:ph type="ftr" sz="quarter" idx="11"/>
          </p:nvPr>
        </p:nvSpPr>
        <p:spPr/>
        <p:txBody>
          <a:bodyPr/>
          <a:lstStyle/>
          <a:p>
            <a:r>
              <a:rPr lang="en-US" smtClean="0"/>
              <a:t>DCP 232/2016</a:t>
            </a:r>
            <a:endParaRPr lang="en-US"/>
          </a:p>
        </p:txBody>
      </p:sp>
    </p:spTree>
    <p:extLst>
      <p:ext uri="{BB962C8B-B14F-4D97-AF65-F5344CB8AC3E}">
        <p14:creationId xmlns:p14="http://schemas.microsoft.com/office/powerpoint/2010/main" val="2626491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46509" y="4715153"/>
            <a:ext cx="6120679" cy="4928686"/>
          </a:xfrm>
        </p:spPr>
        <p:txBody>
          <a:bodyPr>
            <a:noAutofit/>
          </a:bodyPr>
          <a:lstStyle/>
          <a:p>
            <a:pPr marL="0" marR="0" lvl="0" indent="0" algn="thaiDist" defTabSz="914400" rtl="0" eaLnBrk="1" fontAlgn="base" latinLnBrk="0" hangingPunct="1">
              <a:lnSpc>
                <a:spcPct val="100000"/>
              </a:lnSpc>
              <a:spcBef>
                <a:spcPct val="30000"/>
              </a:spcBef>
              <a:spcAft>
                <a:spcPct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Browallia New" pitchFamily="34" charset="-34"/>
                <a:ea typeface="+mn-ea"/>
                <a:cs typeface="Browallia New" pitchFamily="34" charset="-34"/>
              </a:rPr>
              <a:t>Slide </a:t>
            </a:r>
            <a:r>
              <a:rPr kumimoji="0" lang="th-TH" sz="1600" b="0" i="0" u="none" strike="noStrike" kern="1200" cap="none" spc="0" normalizeH="0" baseline="0" noProof="0" dirty="0" smtClean="0">
                <a:ln>
                  <a:noFill/>
                </a:ln>
                <a:solidFill>
                  <a:srgbClr val="000000"/>
                </a:solidFill>
                <a:effectLst/>
                <a:uLnTx/>
                <a:uFillTx/>
                <a:latin typeface="Browallia New" pitchFamily="34" charset="-34"/>
                <a:ea typeface="+mn-ea"/>
                <a:cs typeface="Browallia New" pitchFamily="34" charset="-34"/>
              </a:rPr>
              <a:t>หน้านี้จะเป็นการสรุปอีกครั้งว่า การกำกับดูแลกิจการที่ดีจะเกิดขึ้นได้หากความสัมพันธ์ของคน 3 กลุ่ม นั่นคือ </a:t>
            </a:r>
            <a:r>
              <a:rPr kumimoji="0" lang="th-TH" sz="1600" b="1" i="0" u="none" strike="noStrike" kern="1200" cap="none" spc="0" normalizeH="0" baseline="0" noProof="0" dirty="0" smtClean="0">
                <a:ln>
                  <a:noFill/>
                </a:ln>
                <a:solidFill>
                  <a:srgbClr val="000000"/>
                </a:solidFill>
                <a:effectLst/>
                <a:uLnTx/>
                <a:uFillTx/>
                <a:latin typeface="Browallia New" pitchFamily="34" charset="-34"/>
                <a:ea typeface="+mn-ea"/>
                <a:cs typeface="Browallia New" pitchFamily="34" charset="-34"/>
              </a:rPr>
              <a:t>คณะกรรมการ ผู้บริหารและผู้ถือหุ้น เป็นไปในลักษณะที่ถ่วงดุลอำนาจซึ่งกันและกัน ซึ่งตรงกับคำนิยามของคำว่า</a:t>
            </a:r>
            <a:r>
              <a:rPr kumimoji="0" lang="en-US" sz="1600" b="1" i="0" u="none" strike="noStrike" kern="1200" cap="none" spc="0" normalizeH="0" baseline="0" noProof="0" dirty="0" smtClean="0">
                <a:ln>
                  <a:noFill/>
                </a:ln>
                <a:solidFill>
                  <a:srgbClr val="000000"/>
                </a:solidFill>
                <a:effectLst/>
                <a:uLnTx/>
                <a:uFillTx/>
                <a:latin typeface="Browallia New" pitchFamily="34" charset="-34"/>
                <a:ea typeface="+mn-ea"/>
                <a:cs typeface="Browallia New" pitchFamily="34" charset="-34"/>
              </a:rPr>
              <a:t> CG</a:t>
            </a:r>
            <a:r>
              <a:rPr kumimoji="0" lang="th-TH" sz="1600" b="1" i="0" u="none" strike="noStrike" kern="1200" cap="none" spc="0" normalizeH="0" baseline="0" noProof="0" dirty="0" smtClean="0">
                <a:ln>
                  <a:noFill/>
                </a:ln>
                <a:solidFill>
                  <a:srgbClr val="000000"/>
                </a:solidFill>
                <a:effectLst/>
                <a:uLnTx/>
                <a:uFillTx/>
                <a:latin typeface="Browallia New" pitchFamily="34" charset="-34"/>
                <a:ea typeface="+mn-ea"/>
                <a:cs typeface="Browallia New" pitchFamily="34" charset="-34"/>
              </a:rPr>
              <a:t> นั่นเอง</a:t>
            </a:r>
            <a:endParaRPr kumimoji="0" lang="en-US" sz="1600" b="0" i="0" u="none" strike="noStrike" kern="1200" cap="none" spc="0" normalizeH="0" baseline="0" noProof="0" dirty="0" smtClean="0">
              <a:ln>
                <a:noFill/>
              </a:ln>
              <a:solidFill>
                <a:srgbClr val="000000"/>
              </a:solidFill>
              <a:effectLst/>
              <a:uLnTx/>
              <a:uFillTx/>
              <a:latin typeface="Browallia New" pitchFamily="34" charset="-34"/>
              <a:ea typeface="+mn-ea"/>
              <a:cs typeface="Browallia New" pitchFamily="34" charset="-34"/>
            </a:endParaRPr>
          </a:p>
          <a:p>
            <a:pPr marL="0" marR="0" lvl="0" indent="0" algn="thaiDist" defTabSz="914400" rtl="0" eaLnBrk="1" fontAlgn="base" latinLnBrk="0" hangingPunct="1">
              <a:lnSpc>
                <a:spcPct val="100000"/>
              </a:lnSpc>
              <a:spcBef>
                <a:spcPct val="30000"/>
              </a:spcBef>
              <a:spcAft>
                <a:spcPct val="0"/>
              </a:spcAft>
              <a:buClrTx/>
              <a:buSzTx/>
              <a:buFontTx/>
              <a:buNone/>
              <a:tabLst/>
              <a:defRPr/>
            </a:pPr>
            <a:r>
              <a:rPr kumimoji="0" lang="th-TH" sz="1600" b="0" i="0" u="none" strike="noStrike" kern="1200" cap="none" spc="0" normalizeH="0" baseline="0" noProof="0" dirty="0" smtClean="0">
                <a:ln>
                  <a:noFill/>
                </a:ln>
                <a:solidFill>
                  <a:srgbClr val="000000"/>
                </a:solidFill>
                <a:effectLst/>
                <a:uLnTx/>
                <a:uFillTx/>
                <a:latin typeface="Browallia New" pitchFamily="34" charset="-34"/>
                <a:ea typeface="+mn-ea"/>
                <a:cs typeface="Browallia New" pitchFamily="34" charset="-34"/>
              </a:rPr>
              <a:t>หลักการ </a:t>
            </a:r>
            <a:r>
              <a:rPr kumimoji="0" lang="en-US" sz="1600" b="0" i="0" u="none" strike="noStrike" kern="1200" cap="none" spc="0" normalizeH="0" baseline="0" noProof="0" dirty="0" smtClean="0">
                <a:ln>
                  <a:noFill/>
                </a:ln>
                <a:solidFill>
                  <a:srgbClr val="000000"/>
                </a:solidFill>
                <a:effectLst/>
                <a:uLnTx/>
                <a:uFillTx/>
                <a:latin typeface="Browallia New" pitchFamily="34" charset="-34"/>
                <a:ea typeface="+mn-ea"/>
                <a:cs typeface="Browallia New" pitchFamily="34" charset="-34"/>
              </a:rPr>
              <a:t>CG </a:t>
            </a:r>
            <a:r>
              <a:rPr kumimoji="0" lang="th-TH" sz="1600" b="0" i="0" u="none" strike="noStrike" kern="1200" cap="none" spc="0" normalizeH="0" baseline="0" noProof="0" dirty="0" smtClean="0">
                <a:ln>
                  <a:noFill/>
                </a:ln>
                <a:solidFill>
                  <a:srgbClr val="000000"/>
                </a:solidFill>
                <a:effectLst/>
                <a:uLnTx/>
                <a:uFillTx/>
                <a:latin typeface="Browallia New" pitchFamily="34" charset="-34"/>
                <a:ea typeface="+mn-ea"/>
                <a:cs typeface="Browallia New" pitchFamily="34" charset="-34"/>
              </a:rPr>
              <a:t>ในมุมมองของบริษัทจดทะเบียน สามารถอธิบายได้ว่า ผู้ที่เกี่ยวข้องกับบริษัทจดทะเบียนที่จะช่วยผลักดันให้เกิดการกำกับดูแลกิจการที่ดีได้มีอยู่ 3 กลุ่มด้วยกันคือ </a:t>
            </a:r>
            <a:r>
              <a:rPr kumimoji="0" lang="th-TH" sz="1600" b="0" i="0" u="sng" strike="noStrike" kern="1200" cap="none" spc="0" normalizeH="0" baseline="0" noProof="0" dirty="0" smtClean="0">
                <a:ln>
                  <a:noFill/>
                </a:ln>
                <a:solidFill>
                  <a:srgbClr val="000000"/>
                </a:solidFill>
                <a:effectLst/>
                <a:uLnTx/>
                <a:uFillTx/>
                <a:latin typeface="Browallia New" pitchFamily="34" charset="-34"/>
                <a:ea typeface="+mn-ea"/>
                <a:cs typeface="Browallia New" pitchFamily="34" charset="-34"/>
              </a:rPr>
              <a:t>ผู้ถือหุ้น</a:t>
            </a:r>
            <a:r>
              <a:rPr kumimoji="0" lang="th-TH" sz="1600" b="0" i="0" u="none" strike="noStrike" kern="1200" cap="none" spc="0" normalizeH="0" baseline="0" noProof="0" dirty="0" smtClean="0">
                <a:ln>
                  <a:noFill/>
                </a:ln>
                <a:solidFill>
                  <a:srgbClr val="000000"/>
                </a:solidFill>
                <a:effectLst/>
                <a:uLnTx/>
                <a:uFillTx/>
                <a:latin typeface="Browallia New" pitchFamily="34" charset="-34"/>
                <a:ea typeface="+mn-ea"/>
                <a:cs typeface="Browallia New" pitchFamily="34" charset="-34"/>
              </a:rPr>
              <a:t> ซึ่งจะแต่งตั้ง</a:t>
            </a:r>
            <a:r>
              <a:rPr kumimoji="0" lang="th-TH" sz="1600" b="0" i="0" u="sng" strike="noStrike" kern="1200" cap="none" spc="0" normalizeH="0" baseline="0" noProof="0" dirty="0" smtClean="0">
                <a:ln>
                  <a:noFill/>
                </a:ln>
                <a:solidFill>
                  <a:srgbClr val="000000"/>
                </a:solidFill>
                <a:effectLst/>
                <a:uLnTx/>
                <a:uFillTx/>
                <a:latin typeface="Browallia New" pitchFamily="34" charset="-34"/>
                <a:ea typeface="+mn-ea"/>
                <a:cs typeface="Browallia New" pitchFamily="34" charset="-34"/>
              </a:rPr>
              <a:t>กรรมการ</a:t>
            </a:r>
            <a:r>
              <a:rPr kumimoji="0" lang="th-TH" sz="1600" b="0" i="0" u="none" strike="noStrike" kern="1200" cap="none" spc="0" normalizeH="0" baseline="0" noProof="0" dirty="0" smtClean="0">
                <a:ln>
                  <a:noFill/>
                </a:ln>
                <a:solidFill>
                  <a:srgbClr val="000000"/>
                </a:solidFill>
                <a:effectLst/>
                <a:uLnTx/>
                <a:uFillTx/>
                <a:latin typeface="Browallia New" pitchFamily="34" charset="-34"/>
                <a:ea typeface="+mn-ea"/>
                <a:cs typeface="Browallia New" pitchFamily="34" charset="-34"/>
              </a:rPr>
              <a:t> ซึ่งมีหน้าที่ในการแต่งตั้ง</a:t>
            </a:r>
            <a:r>
              <a:rPr kumimoji="0" lang="th-TH" sz="1600" b="0" i="0" u="sng" strike="noStrike" kern="1200" cap="none" spc="0" normalizeH="0" baseline="0" noProof="0" dirty="0" smtClean="0">
                <a:ln>
                  <a:noFill/>
                </a:ln>
                <a:solidFill>
                  <a:srgbClr val="000000"/>
                </a:solidFill>
                <a:effectLst/>
                <a:uLnTx/>
                <a:uFillTx/>
                <a:latin typeface="Browallia New" pitchFamily="34" charset="-34"/>
                <a:ea typeface="+mn-ea"/>
                <a:cs typeface="Browallia New" pitchFamily="34" charset="-34"/>
              </a:rPr>
              <a:t>ผู้บริหาร</a:t>
            </a:r>
            <a:r>
              <a:rPr kumimoji="0" lang="th-TH" sz="1600" b="0" i="0" u="none" strike="noStrike" kern="1200" cap="none" spc="0" normalizeH="0" baseline="0" noProof="0" dirty="0" smtClean="0">
                <a:ln>
                  <a:noFill/>
                </a:ln>
                <a:solidFill>
                  <a:srgbClr val="000000"/>
                </a:solidFill>
                <a:effectLst/>
                <a:uLnTx/>
                <a:uFillTx/>
                <a:latin typeface="Browallia New" pitchFamily="34" charset="-34"/>
                <a:ea typeface="+mn-ea"/>
                <a:cs typeface="Browallia New" pitchFamily="34" charset="-34"/>
              </a:rPr>
              <a:t>และกำกับดูแลการปฏิบัติงานของผู้บริหาร สำหรับผู้บริหารนั้นจะดำเนินงานเพื่อสร้างผลตอบแทนและคุณค่าให้กับผู้ถือหุ้น และรายงานผลการดำเนินงานกลับไปให้กรรมการ และที่สำคัญคือทุกฝ่ายจะต้องคำนึงถึง </a:t>
            </a:r>
            <a:r>
              <a:rPr kumimoji="0" lang="en-US" sz="1600" b="0" i="0" u="none" strike="noStrike" kern="1200" cap="none" spc="0" normalizeH="0" baseline="0" noProof="0" dirty="0" smtClean="0">
                <a:ln>
                  <a:noFill/>
                </a:ln>
                <a:solidFill>
                  <a:srgbClr val="000000"/>
                </a:solidFill>
                <a:effectLst/>
                <a:uLnTx/>
                <a:uFillTx/>
                <a:latin typeface="Browallia New" pitchFamily="34" charset="-34"/>
                <a:ea typeface="+mn-ea"/>
                <a:cs typeface="Browallia New" pitchFamily="34" charset="-34"/>
              </a:rPr>
              <a:t>Stakeholder </a:t>
            </a:r>
            <a:r>
              <a:rPr kumimoji="0" lang="th-TH" sz="1600" b="0" i="0" u="none" strike="noStrike" kern="1200" cap="none" spc="0" normalizeH="0" baseline="0" noProof="0" dirty="0" smtClean="0">
                <a:ln>
                  <a:noFill/>
                </a:ln>
                <a:solidFill>
                  <a:srgbClr val="000000"/>
                </a:solidFill>
                <a:effectLst/>
                <a:uLnTx/>
                <a:uFillTx/>
                <a:latin typeface="Browallia New" pitchFamily="34" charset="-34"/>
                <a:ea typeface="+mn-ea"/>
                <a:cs typeface="Browallia New" pitchFamily="34" charset="-34"/>
              </a:rPr>
              <a:t>รายอื่นๆ ด้วย เช่น พนักงาน คู่ค้า เจ้าหนี้ เป็นต้น</a:t>
            </a:r>
            <a:endParaRPr kumimoji="0" lang="en-US" sz="1600" b="0" i="0" u="none" strike="noStrike" kern="1200" cap="none" spc="0" normalizeH="0" baseline="0" noProof="0" dirty="0" smtClean="0">
              <a:ln>
                <a:noFill/>
              </a:ln>
              <a:solidFill>
                <a:srgbClr val="000000"/>
              </a:solidFill>
              <a:effectLst/>
              <a:uLnTx/>
              <a:uFillTx/>
              <a:latin typeface="Browallia New" pitchFamily="34" charset="-34"/>
              <a:ea typeface="+mn-ea"/>
              <a:cs typeface="Browallia New" pitchFamily="34" charset="-34"/>
            </a:endParaRPr>
          </a:p>
          <a:p>
            <a:pPr marL="0" marR="0" lvl="0" indent="0" algn="thaiDist" defTabSz="914400" rtl="0" eaLnBrk="1" fontAlgn="base" latinLnBrk="0" hangingPunct="1">
              <a:lnSpc>
                <a:spcPct val="100000"/>
              </a:lnSpc>
              <a:spcBef>
                <a:spcPct val="30000"/>
              </a:spcBef>
              <a:spcAft>
                <a:spcPct val="0"/>
              </a:spcAft>
              <a:buClrTx/>
              <a:buSzTx/>
              <a:buFontTx/>
              <a:buNone/>
              <a:tabLst/>
              <a:defRPr/>
            </a:pPr>
            <a:r>
              <a:rPr kumimoji="0" lang="th-TH" sz="1600" b="0" i="0" u="none" strike="noStrike" kern="1200" cap="none" spc="0" normalizeH="0" baseline="0" noProof="0" dirty="0" smtClean="0">
                <a:ln>
                  <a:noFill/>
                </a:ln>
                <a:solidFill>
                  <a:srgbClr val="000000"/>
                </a:solidFill>
                <a:effectLst/>
                <a:uLnTx/>
                <a:uFillTx/>
                <a:latin typeface="Browallia New" pitchFamily="34" charset="-34"/>
                <a:ea typeface="+mn-ea"/>
                <a:cs typeface="Browallia New" pitchFamily="34" charset="-34"/>
              </a:rPr>
              <a:t>(วิทยากรกดคลิ๊ก 1 ครั้ง)</a:t>
            </a:r>
            <a:endParaRPr kumimoji="0" lang="en-US" sz="1600" b="0" i="0" u="none" strike="noStrike" kern="1200" cap="none" spc="0" normalizeH="0" baseline="0" noProof="0" dirty="0" smtClean="0">
              <a:ln>
                <a:noFill/>
              </a:ln>
              <a:solidFill>
                <a:srgbClr val="000000"/>
              </a:solidFill>
              <a:effectLst/>
              <a:uLnTx/>
              <a:uFillTx/>
              <a:latin typeface="Browallia New" pitchFamily="34" charset="-34"/>
              <a:ea typeface="+mn-ea"/>
              <a:cs typeface="Browallia New" pitchFamily="34" charset="-34"/>
            </a:endParaRPr>
          </a:p>
          <a:p>
            <a:pPr marL="0" marR="0" lvl="0" indent="0" algn="thaiDist" defTabSz="946495" rtl="0" eaLnBrk="1" fontAlgn="base" latinLnBrk="0" hangingPunct="1">
              <a:lnSpc>
                <a:spcPct val="100000"/>
              </a:lnSpc>
              <a:spcBef>
                <a:spcPct val="30000"/>
              </a:spcBef>
              <a:spcAft>
                <a:spcPct val="0"/>
              </a:spcAft>
              <a:buClrTx/>
              <a:buSzTx/>
              <a:buFontTx/>
              <a:buNone/>
              <a:tabLst/>
              <a:defRPr/>
            </a:pPr>
            <a:r>
              <a:rPr kumimoji="0" lang="th-TH" sz="1600" b="0" i="0" u="none" strike="noStrike" kern="1200" cap="none" spc="0" normalizeH="0" baseline="0" noProof="0" dirty="0" smtClean="0">
                <a:ln>
                  <a:noFill/>
                </a:ln>
                <a:solidFill>
                  <a:srgbClr val="000000"/>
                </a:solidFill>
                <a:effectLst/>
                <a:uLnTx/>
                <a:uFillTx/>
                <a:latin typeface="Browallia New" pitchFamily="34" charset="-34"/>
                <a:ea typeface="+mn-ea"/>
                <a:cs typeface="Browallia New" pitchFamily="34" charset="-34"/>
              </a:rPr>
              <a:t>อย่างไรก็ตาม หากอำนาจของบุคคลทั้ง 3 กลุ่มไม่มีความสมดุลกัน หรือไม่ทำหน้าที่ของตน กล่าวคือ ผู้ถือหุ้นรายใหญ่ กรรมการและผู้บริหารเป็นกลุ่มเดียวกันก็อาจจะส่งผลให้เกิดการดำเนินการที่นำไปสู่การสูญเสียผลประโยชน์ของผู้ถือหุ้นรายย่อยได้ หรือจะเป็นกรณีที่ผู้บริหารมีความอิสระในการบริหารงานมากเกินไป ขาดการกำกับดูแลที่เพียงพอจากคณะกรรมการ ก็อาจจะเกิดกรณีที่ฝ่ายบริหารคิดสร้างความมั่งคั่งให้กับตนเองหรือคนที่เกี่ยวข้องกับตน หรือสร้างผลงานให้กับตนเองได้ เป็นต้น ซึ่งประเด็นต่างๆ เหล่านี้เราเรียกว่า </a:t>
            </a:r>
            <a:r>
              <a:rPr kumimoji="0" lang="en-US" sz="1600" b="0" i="0" u="none" strike="noStrike" kern="1200" cap="none" spc="0" normalizeH="0" baseline="0" noProof="0" dirty="0" smtClean="0">
                <a:ln>
                  <a:noFill/>
                </a:ln>
                <a:solidFill>
                  <a:srgbClr val="000000"/>
                </a:solidFill>
                <a:effectLst/>
                <a:uLnTx/>
                <a:uFillTx/>
                <a:latin typeface="Browallia New" pitchFamily="34" charset="-34"/>
                <a:ea typeface="+mn-ea"/>
                <a:cs typeface="Browallia New" pitchFamily="34" charset="-34"/>
              </a:rPr>
              <a:t>Agency Failure</a:t>
            </a:r>
            <a:r>
              <a:rPr kumimoji="0" lang="th-TH" sz="1600" b="0" i="0" u="none" strike="noStrike" kern="1200" cap="none" spc="0" normalizeH="0" baseline="0" noProof="0" dirty="0" smtClean="0">
                <a:ln>
                  <a:noFill/>
                </a:ln>
                <a:solidFill>
                  <a:srgbClr val="000000"/>
                </a:solidFill>
                <a:effectLst/>
                <a:uLnTx/>
                <a:uFillTx/>
                <a:latin typeface="Browallia New" pitchFamily="34" charset="-34"/>
                <a:ea typeface="+mn-ea"/>
                <a:cs typeface="Browallia New" pitchFamily="34" charset="-34"/>
              </a:rPr>
              <a:t> นั่นเอง</a:t>
            </a:r>
            <a:endParaRPr kumimoji="0" lang="en-US" sz="1600" b="0" i="0" u="none" strike="noStrike" kern="1200" cap="none" spc="0" normalizeH="0" baseline="0" noProof="0" dirty="0" smtClean="0">
              <a:ln>
                <a:noFill/>
              </a:ln>
              <a:solidFill>
                <a:srgbClr val="000000"/>
              </a:solidFill>
              <a:effectLst/>
              <a:uLnTx/>
              <a:uFillTx/>
              <a:latin typeface="Browallia New" pitchFamily="34" charset="-34"/>
              <a:ea typeface="+mn-ea"/>
              <a:cs typeface="Browallia New" pitchFamily="34" charset="-34"/>
            </a:endParaRPr>
          </a:p>
          <a:p>
            <a:pPr marL="0" marR="0" lvl="0" indent="0" algn="thaiDist" defTabSz="946495" rtl="0" eaLnBrk="1" fontAlgn="base" latinLnBrk="0" hangingPunct="1">
              <a:lnSpc>
                <a:spcPct val="100000"/>
              </a:lnSpc>
              <a:spcBef>
                <a:spcPct val="30000"/>
              </a:spcBef>
              <a:spcAft>
                <a:spcPct val="0"/>
              </a:spcAft>
              <a:buClrTx/>
              <a:buSzTx/>
              <a:buFontTx/>
              <a:buNone/>
              <a:tabLst/>
              <a:defRPr/>
            </a:pPr>
            <a:r>
              <a:rPr kumimoji="0" lang="th-TH" sz="1600" b="0" i="0" u="none" strike="noStrike" kern="1200" cap="none" spc="0" normalizeH="0" baseline="0" noProof="0" dirty="0" smtClean="0">
                <a:ln>
                  <a:noFill/>
                </a:ln>
                <a:solidFill>
                  <a:srgbClr val="000000"/>
                </a:solidFill>
                <a:effectLst/>
                <a:uLnTx/>
                <a:uFillTx/>
                <a:latin typeface="Browallia New" pitchFamily="34" charset="-34"/>
                <a:ea typeface="+mn-ea"/>
                <a:cs typeface="Browallia New" pitchFamily="34" charset="-34"/>
              </a:rPr>
              <a:t>โดยสรุปแล้ว ดังนั้น เพื่อให้ผู้เข้าอบรมได้เห็นภาพที่ชัดเจนมากขึ้น วิทยากรจะให้ผู้เข้าอบรมได้ลองศึกษาตัวอย่างในกรณีศึกษาหน้าต่อไปที่จะมีการแบ่งกลุ่มให้ผู้เข้าอบรมได้ลองพิจารณาว่าสาเหตุของความล้มเหลวทางด้านการกำกับดูแลกิจการมาจากสาเหตุใด ภายใต้ความสัมพันธ์ของคน 3 กลุ่มดังกล่าว</a:t>
            </a:r>
          </a:p>
          <a:p>
            <a:endParaRPr lang="th-TH"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4</a:t>
            </a:fld>
            <a:endParaRPr lang="en-US"/>
          </a:p>
        </p:txBody>
      </p:sp>
    </p:spTree>
    <p:extLst>
      <p:ext uri="{BB962C8B-B14F-4D97-AF65-F5344CB8AC3E}">
        <p14:creationId xmlns:p14="http://schemas.microsoft.com/office/powerpoint/2010/main" val="317210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thaiDist"/>
            <a:r>
              <a:rPr lang="th-TH" dirty="0" smtClean="0">
                <a:latin typeface="Browallia New" pitchFamily="34" charset="-34"/>
                <a:cs typeface="Browallia New" pitchFamily="34" charset="-34"/>
              </a:rPr>
              <a:t>ในปัจจุบันคณะกรรมการตรวจสอบ (</a:t>
            </a:r>
            <a:r>
              <a:rPr lang="en-US" dirty="0" smtClean="0">
                <a:latin typeface="Browallia New" pitchFamily="34" charset="-34"/>
                <a:cs typeface="Browallia New" pitchFamily="34" charset="-34"/>
              </a:rPr>
              <a:t>Audit Committee) </a:t>
            </a:r>
            <a:r>
              <a:rPr lang="th-TH" dirty="0" smtClean="0">
                <a:latin typeface="Browallia New" pitchFamily="34" charset="-34"/>
                <a:cs typeface="Browallia New" pitchFamily="34" charset="-34"/>
              </a:rPr>
              <a:t>ซึ่งเป็นคณะกรรมการชุดย่อยของคณะกรรมการบริษัท เป็นที่รู้จักกันอย่างกว้างขวางว่าเป็นเครื่องมือหรือเป็นกลไกที่สําคัญอันหนึ่งซึ่งกิจการจําเป็นต้องจัดตั้งขึ้นเพื่อให้กิจการมีระบบการกํากับดูแลกิจการที่ดี </a:t>
            </a:r>
          </a:p>
          <a:p>
            <a:pPr algn="thaiDist"/>
            <a:endParaRPr lang="th-TH" dirty="0" smtClean="0">
              <a:latin typeface="Browallia New" pitchFamily="34" charset="-34"/>
              <a:cs typeface="Browallia New" pitchFamily="34" charset="-34"/>
            </a:endParaRPr>
          </a:p>
          <a:p>
            <a:pPr algn="thaiDist"/>
            <a:r>
              <a:rPr lang="th-TH" dirty="0" smtClean="0">
                <a:latin typeface="Browallia New" pitchFamily="34" charset="-34"/>
                <a:cs typeface="Browallia New" pitchFamily="34" charset="-34"/>
              </a:rPr>
              <a:t>คณะกรรมการตรวจสอบในฐานะกรรมการที่เป็นอิสระจะช่วยแบ่งเบาภาระของคณะกรรมการบริษัทเพื่อให้เกิดความคล่องตัวต่อการจัดการ</a:t>
            </a:r>
            <a:r>
              <a:rPr lang="th-TH" baseline="0" dirty="0" smtClean="0">
                <a:latin typeface="Browallia New" pitchFamily="34" charset="-34"/>
                <a:cs typeface="Browallia New" pitchFamily="34" charset="-34"/>
              </a:rPr>
              <a:t> </a:t>
            </a:r>
            <a:r>
              <a:rPr lang="th-TH" dirty="0" smtClean="0">
                <a:latin typeface="Browallia New" pitchFamily="34" charset="-34"/>
                <a:cs typeface="Browallia New" pitchFamily="34" charset="-34"/>
              </a:rPr>
              <a:t>การให้วิสัยทัศน์และการให้ความเห็นที่ตรงไปตรงมาต่อรายงานทางการเงินและระบบการควบคุมภายใน</a:t>
            </a:r>
            <a:r>
              <a:rPr lang="th-TH" baseline="0" dirty="0" smtClean="0">
                <a:latin typeface="Browallia New" pitchFamily="34" charset="-34"/>
                <a:cs typeface="Browallia New" pitchFamily="34" charset="-34"/>
              </a:rPr>
              <a:t> </a:t>
            </a:r>
            <a:r>
              <a:rPr lang="th-TH" dirty="0" smtClean="0">
                <a:latin typeface="Browallia New" pitchFamily="34" charset="-34"/>
                <a:cs typeface="Browallia New" pitchFamily="34" charset="-34"/>
              </a:rPr>
              <a:t>ตลอดจนการเอื้อโอกาสให้ฝ่ายจัดการและผู้สอบบัญชีได้มีการปรึกษาหารือเพื่อจัดการความเสี่ยงที่อาจเกิดขึ้นและเพื่อให้รายงานทางการเงินมีการเปิดเผยอย่างครบถ้วน ถูกต้อง เป็นไปตามมาตรฐานและข้อกําหนดที่เกี่ยวข้อง ซึ่งจะส่งผลให้รายงานทางการเงินมีความน่าเชื่อถือ มีคุณภาพที่ดีและมีมูลค่าเพิ่มต่อองค์กรในที่สุด</a:t>
            </a:r>
          </a:p>
          <a:p>
            <a:pPr algn="thaiDist"/>
            <a:endParaRPr lang="th-TH" dirty="0" smtClean="0">
              <a:latin typeface="Browallia New" pitchFamily="34" charset="-34"/>
              <a:cs typeface="Browallia New" pitchFamily="34" charset="-34"/>
            </a:endParaRPr>
          </a:p>
          <a:p>
            <a:pPr algn="thaiDist"/>
            <a:r>
              <a:rPr lang="th-TH" dirty="0" smtClean="0">
                <a:latin typeface="Browallia New" pitchFamily="34" charset="-34"/>
                <a:cs typeface="Browallia New" pitchFamily="34" charset="-34"/>
              </a:rPr>
              <a:t>การดําเนินงานของคณะกรรมการตรวจสอบจะมีประสิทธิภาพได้ถ้าหากคณะกรรมการตรวจสอบได้มีการกําหนดหรือจัดการไว้อย่างชัดเจนเกี่ยวกับองค์ประกอบของคณะกรรมการตรวจสอบ</a:t>
            </a:r>
            <a:r>
              <a:rPr lang="th-TH" baseline="0" dirty="0" smtClean="0">
                <a:latin typeface="Browallia New" pitchFamily="34" charset="-34"/>
                <a:cs typeface="Browallia New" pitchFamily="34" charset="-34"/>
              </a:rPr>
              <a:t> </a:t>
            </a:r>
            <a:r>
              <a:rPr lang="th-TH" dirty="0" smtClean="0">
                <a:latin typeface="Browallia New" pitchFamily="34" charset="-34"/>
                <a:cs typeface="Browallia New" pitchFamily="34" charset="-34"/>
              </a:rPr>
              <a:t>คุณสมบัติของกรรมการตรวจสอบ ระเบียบการประชุม หน้าที่และความรับผิดชอบของคณะกรรมการตรวจสอบ หน้าที่และความรับผิดชอบต่อผู้ตรวจสอบภายในและผู้สอบบัญชี และการสื่อสารกับคณะกรรมการบริษัท</a:t>
            </a:r>
            <a:endParaRPr lang="en-US" dirty="0">
              <a:latin typeface="Browallia New" pitchFamily="34" charset="-34"/>
              <a:cs typeface="Browallia New" pitchFamily="34" charset="-34"/>
            </a:endParaRPr>
          </a:p>
        </p:txBody>
      </p:sp>
      <p:sp>
        <p:nvSpPr>
          <p:cNvPr id="4" name="Slide Number Placeholder 3"/>
          <p:cNvSpPr>
            <a:spLocks noGrp="1"/>
          </p:cNvSpPr>
          <p:nvPr>
            <p:ph type="sldNum" sz="quarter" idx="10"/>
          </p:nvPr>
        </p:nvSpPr>
        <p:spPr/>
        <p:txBody>
          <a:bodyPr/>
          <a:lstStyle/>
          <a:p>
            <a:fld id="{CA5D3BF3-D352-46FC-8343-31F56E6730EA}" type="slidenum">
              <a:rPr lang="en-US" smtClean="0"/>
              <a:pPr/>
              <a:t>5</a:t>
            </a:fld>
            <a:endParaRPr lang="en-US"/>
          </a:p>
        </p:txBody>
      </p:sp>
    </p:spTree>
    <p:extLst>
      <p:ext uri="{BB962C8B-B14F-4D97-AF65-F5344CB8AC3E}">
        <p14:creationId xmlns:p14="http://schemas.microsoft.com/office/powerpoint/2010/main" val="1045264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06548" y="4715153"/>
            <a:ext cx="5311359" cy="4466987"/>
          </a:xfrm>
        </p:spPr>
        <p:txBody>
          <a:bodyPr>
            <a:noAutofit/>
          </a:bodyPr>
          <a:lstStyle/>
          <a:p>
            <a:pPr algn="thaiDist" defTabSz="584987" eaLnBrk="1" hangingPunct="1">
              <a:lnSpc>
                <a:spcPct val="100000"/>
              </a:lnSpc>
              <a:spcBef>
                <a:spcPct val="30000"/>
              </a:spcBef>
              <a:defRPr/>
            </a:pPr>
            <a:r>
              <a:rPr lang="en-US" dirty="0" smtClean="0">
                <a:solidFill>
                  <a:schemeClr val="tx1"/>
                </a:solidFill>
                <a:latin typeface="Browallia New" pitchFamily="34" charset="-34"/>
                <a:cs typeface="Browallia New" pitchFamily="34" charset="-34"/>
              </a:rPr>
              <a:t>Slide</a:t>
            </a:r>
            <a:r>
              <a:rPr lang="th-TH" dirty="0" smtClean="0">
                <a:solidFill>
                  <a:schemeClr val="tx1"/>
                </a:solidFill>
                <a:latin typeface="Browallia New" pitchFamily="34" charset="-34"/>
                <a:cs typeface="Browallia New" pitchFamily="34" charset="-34"/>
              </a:rPr>
              <a:t> นี้เป็นลำดับเหตุการณ์ของจุดเริ่มต้นในการมีคณะกรรมการตรวจสอบ โดยเริ่มต้นในปี 1939 มีทาง</a:t>
            </a:r>
            <a:r>
              <a:rPr lang="en-US" dirty="0" smtClean="0">
                <a:solidFill>
                  <a:schemeClr val="tx1"/>
                </a:solidFill>
                <a:latin typeface="Browallia New" pitchFamily="34" charset="-34"/>
                <a:cs typeface="Browallia New" pitchFamily="34" charset="-34"/>
              </a:rPr>
              <a:t> NYSE</a:t>
            </a:r>
            <a:r>
              <a:rPr lang="th-TH" dirty="0" smtClean="0">
                <a:solidFill>
                  <a:schemeClr val="tx1"/>
                </a:solidFill>
                <a:latin typeface="Browallia New" pitchFamily="34" charset="-34"/>
                <a:cs typeface="Browallia New" pitchFamily="34" charset="-34"/>
              </a:rPr>
              <a:t> ได้เริ่มมีการ</a:t>
            </a:r>
            <a:r>
              <a:rPr lang="th-TH" b="1" u="sng" dirty="0" smtClean="0">
                <a:solidFill>
                  <a:schemeClr val="tx1"/>
                </a:solidFill>
                <a:latin typeface="Browallia New" pitchFamily="34" charset="-34"/>
                <a:cs typeface="Browallia New" pitchFamily="34" charset="-34"/>
              </a:rPr>
              <a:t>วางคอนเซปต์</a:t>
            </a:r>
            <a:r>
              <a:rPr lang="th-TH" dirty="0" smtClean="0">
                <a:solidFill>
                  <a:schemeClr val="tx1"/>
                </a:solidFill>
                <a:latin typeface="Browallia New" pitchFamily="34" charset="-34"/>
                <a:cs typeface="Browallia New" pitchFamily="34" charset="-34"/>
              </a:rPr>
              <a:t>ของการมีคณะกรรมการตรวจสอบขึ้น จากนั้นในปี 1972 ทาง</a:t>
            </a:r>
            <a:r>
              <a:rPr lang="en-US" dirty="0" smtClean="0">
                <a:solidFill>
                  <a:schemeClr val="tx1"/>
                </a:solidFill>
                <a:latin typeface="Browallia New" pitchFamily="34" charset="-34"/>
                <a:cs typeface="Browallia New" pitchFamily="34" charset="-34"/>
              </a:rPr>
              <a:t> US SEC</a:t>
            </a:r>
            <a:r>
              <a:rPr lang="th-TH" dirty="0" smtClean="0">
                <a:solidFill>
                  <a:schemeClr val="tx1"/>
                </a:solidFill>
                <a:latin typeface="Browallia New" pitchFamily="34" charset="-34"/>
                <a:cs typeface="Browallia New" pitchFamily="34" charset="-34"/>
              </a:rPr>
              <a:t> ก็เริ่มมี</a:t>
            </a:r>
            <a:r>
              <a:rPr lang="th-TH" b="1" u="sng" dirty="0" smtClean="0">
                <a:solidFill>
                  <a:schemeClr val="tx1"/>
                </a:solidFill>
                <a:latin typeface="Browallia New" pitchFamily="34" charset="-34"/>
                <a:cs typeface="Browallia New" pitchFamily="34" charset="-34"/>
              </a:rPr>
              <a:t>การแนะนำ</a:t>
            </a:r>
            <a:r>
              <a:rPr lang="th-TH" dirty="0" smtClean="0">
                <a:solidFill>
                  <a:schemeClr val="tx1"/>
                </a:solidFill>
                <a:latin typeface="Browallia New" pitchFamily="34" charset="-34"/>
                <a:cs typeface="Browallia New" pitchFamily="34" charset="-34"/>
              </a:rPr>
              <a:t>ให้บริษัทจดทะเบียนเริ่มมีการจัดตั้งคณะกรรมการตรวจสอบที่ประกอบไปด้วยกรรมการที่ไม่ใช่ผู้บริหารขึ้น </a:t>
            </a:r>
          </a:p>
          <a:p>
            <a:pPr algn="thaiDist" defTabSz="584987" eaLnBrk="1" hangingPunct="1">
              <a:lnSpc>
                <a:spcPct val="100000"/>
              </a:lnSpc>
              <a:spcBef>
                <a:spcPct val="30000"/>
              </a:spcBef>
              <a:defRPr/>
            </a:pPr>
            <a:r>
              <a:rPr lang="th-TH" dirty="0" smtClean="0">
                <a:solidFill>
                  <a:schemeClr val="tx1"/>
                </a:solidFill>
                <a:latin typeface="Browallia New" pitchFamily="34" charset="-34"/>
                <a:cs typeface="Browallia New" pitchFamily="34" charset="-34"/>
              </a:rPr>
              <a:t>ต่อมาในปี 1977 </a:t>
            </a:r>
            <a:r>
              <a:rPr lang="en-US" dirty="0" smtClean="0">
                <a:solidFill>
                  <a:schemeClr val="tx1"/>
                </a:solidFill>
                <a:latin typeface="Browallia New" pitchFamily="34" charset="-34"/>
                <a:cs typeface="Browallia New" pitchFamily="34" charset="-34"/>
              </a:rPr>
              <a:t>NYSE</a:t>
            </a:r>
            <a:r>
              <a:rPr lang="th-TH" dirty="0" smtClean="0">
                <a:solidFill>
                  <a:schemeClr val="tx1"/>
                </a:solidFill>
                <a:latin typeface="Browallia New" pitchFamily="34" charset="-34"/>
                <a:cs typeface="Browallia New" pitchFamily="34" charset="-34"/>
              </a:rPr>
              <a:t> ได้มีการกำหนดเป็น</a:t>
            </a:r>
            <a:r>
              <a:rPr lang="th-TH" b="1" u="sng" dirty="0" smtClean="0">
                <a:solidFill>
                  <a:schemeClr val="tx1"/>
                </a:solidFill>
                <a:latin typeface="Browallia New" pitchFamily="34" charset="-34"/>
                <a:cs typeface="Browallia New" pitchFamily="34" charset="-34"/>
              </a:rPr>
              <a:t>ข้อกำหนดของการเข้าจดทะเบียนในตลาด</a:t>
            </a:r>
            <a:r>
              <a:rPr lang="en-US" b="1" u="sng" dirty="0" smtClean="0">
                <a:solidFill>
                  <a:schemeClr val="tx1"/>
                </a:solidFill>
                <a:latin typeface="Browallia New" pitchFamily="34" charset="-34"/>
                <a:cs typeface="Browallia New" pitchFamily="34" charset="-34"/>
              </a:rPr>
              <a:t> NYSE</a:t>
            </a:r>
            <a:r>
              <a:rPr lang="th-TH" dirty="0" smtClean="0">
                <a:solidFill>
                  <a:schemeClr val="tx1"/>
                </a:solidFill>
                <a:latin typeface="Browallia New" pitchFamily="34" charset="-34"/>
                <a:cs typeface="Browallia New" pitchFamily="34" charset="-34"/>
              </a:rPr>
              <a:t> ว่าบริษัทที่จะเข้าจดทะเบียนนั้นต้องมีคณะกรรมการตรวจสอบที่ประกอบไปด้วยกรรมการอิสระทั้งสิ้น และในที่สุดเมื่อปี 2002 ประเทศสหรัฐอเมริกาก็ได้</a:t>
            </a:r>
            <a:r>
              <a:rPr lang="th-TH" b="1" u="sng" dirty="0" smtClean="0">
                <a:solidFill>
                  <a:schemeClr val="tx1"/>
                </a:solidFill>
                <a:latin typeface="Browallia New" pitchFamily="34" charset="-34"/>
                <a:cs typeface="Browallia New" pitchFamily="34" charset="-34"/>
              </a:rPr>
              <a:t>มีการออกกฎหมายใหม่</a:t>
            </a:r>
            <a:r>
              <a:rPr lang="th-TH" dirty="0" smtClean="0">
                <a:solidFill>
                  <a:schemeClr val="tx1"/>
                </a:solidFill>
                <a:latin typeface="Browallia New" pitchFamily="34" charset="-34"/>
                <a:cs typeface="Browallia New" pitchFamily="34" charset="-34"/>
              </a:rPr>
              <a:t>ที่มีชื่อว่า</a:t>
            </a:r>
            <a:r>
              <a:rPr lang="en-US" dirty="0" smtClean="0">
                <a:solidFill>
                  <a:schemeClr val="tx1"/>
                </a:solidFill>
                <a:latin typeface="Browallia New" pitchFamily="34" charset="-34"/>
                <a:cs typeface="Browallia New" pitchFamily="34" charset="-34"/>
              </a:rPr>
              <a:t> Sarbanes-Oxley Act</a:t>
            </a:r>
            <a:r>
              <a:rPr lang="th-TH" dirty="0" smtClean="0">
                <a:solidFill>
                  <a:schemeClr val="tx1"/>
                </a:solidFill>
                <a:latin typeface="Browallia New" pitchFamily="34" charset="-34"/>
                <a:cs typeface="Browallia New" pitchFamily="34" charset="-34"/>
              </a:rPr>
              <a:t> ท่ามกลางเหตุการณ์อื้อฉาวที่เกิดขึ้น เพื่อให้เห็นถึงความสำคัญของผู้สอบบัญชีและคณะกรรมการตรวจสอบมากขึ้น</a:t>
            </a:r>
          </a:p>
          <a:p>
            <a:pPr algn="thaiDist" defTabSz="584987" eaLnBrk="1" hangingPunct="1">
              <a:lnSpc>
                <a:spcPct val="100000"/>
              </a:lnSpc>
              <a:spcBef>
                <a:spcPct val="30000"/>
              </a:spcBef>
              <a:defRPr/>
            </a:pPr>
            <a:r>
              <a:rPr lang="th-TH" dirty="0" smtClean="0">
                <a:solidFill>
                  <a:schemeClr val="tx1"/>
                </a:solidFill>
                <a:latin typeface="Browallia New" pitchFamily="34" charset="-34"/>
                <a:cs typeface="Browallia New" pitchFamily="34" charset="-34"/>
              </a:rPr>
              <a:t>โดยกฎหมายใหม่นี้ได้ส่งผลกระทบต่อคณะกรรมการตรวจสอบในแง่ที่ว่า  พรบ. ฉบับนี้ได้กำหนดให้ผู้สอบบัญชีต้องรายงานโดยตรงต่อคณะกรรมการตรวจสอบ (ไม่ใช่รายงานต่อผู้บริหารเหมือนที่เคยเป็นมา) ซึ่งเป็นการยืนยันบทบาทของผู้สอบบัญชีว่าตนได้รายงานต่อบุคคลที่มีความเป็นอิสระ อีกทั้งคณะกรรมการตรวจสอบยังเป็นผู้กำหนดค่าตอบแทนแก่ผู้สอบบัญชีและอนุมัติงานบริการทุกอย่างอีกด้วย</a:t>
            </a:r>
          </a:p>
          <a:p>
            <a:pPr algn="thaiDist"/>
            <a:endParaRPr lang="en-US" dirty="0" smtClean="0">
              <a:latin typeface="Browallia New" pitchFamily="34" charset="-34"/>
              <a:cs typeface="Browallia New" pitchFamily="34" charset="-34"/>
            </a:endParaRPr>
          </a:p>
          <a:p>
            <a:pPr marL="0" marR="0" indent="0" algn="thaiDist" defTabSz="914400" rtl="0" eaLnBrk="1" fontAlgn="auto" latinLnBrk="0" hangingPunct="1">
              <a:lnSpc>
                <a:spcPct val="100000"/>
              </a:lnSpc>
              <a:spcBef>
                <a:spcPts val="0"/>
              </a:spcBef>
              <a:spcAft>
                <a:spcPts val="0"/>
              </a:spcAft>
              <a:buClrTx/>
              <a:buSzTx/>
              <a:buFontTx/>
              <a:buNone/>
              <a:tabLst/>
              <a:defRPr/>
            </a:pPr>
            <a:r>
              <a:rPr lang="th-TH" dirty="0" smtClean="0">
                <a:solidFill>
                  <a:schemeClr val="tx1"/>
                </a:solidFill>
                <a:latin typeface="Browallia New" pitchFamily="34" charset="-34"/>
                <a:cs typeface="Browallia New" pitchFamily="34" charset="-34"/>
              </a:rPr>
              <a:t>สำหรับในประเทศไทย ตลาดหลักทรัพย์ได้ดำเนินการอย่างต่อเนื่องเพื่อพัฒนาระบบการกำกับดูแลกิจการของบริษัทจดทะเบียนให้เป็นไปตามหลักการที่ดี โดยได้เริ่มศึกษาเกี่ยวกับบทบาทของคณะกรรมการตรวจสอบตั้งแต่ พ.ศ. </a:t>
            </a:r>
            <a:r>
              <a:rPr lang="en-US" dirty="0" smtClean="0">
                <a:solidFill>
                  <a:schemeClr val="tx1"/>
                </a:solidFill>
                <a:latin typeface="Browallia New" pitchFamily="34" charset="-34"/>
                <a:cs typeface="Browallia New" pitchFamily="34" charset="-34"/>
              </a:rPr>
              <a:t>2538 </a:t>
            </a:r>
            <a:r>
              <a:rPr lang="th-TH" dirty="0" smtClean="0">
                <a:solidFill>
                  <a:schemeClr val="tx1"/>
                </a:solidFill>
                <a:latin typeface="Browallia New" pitchFamily="34" charset="-34"/>
                <a:cs typeface="Browallia New" pitchFamily="34" charset="-34"/>
              </a:rPr>
              <a:t>ก่อนเกิดวิกฤตเศรษฐกิจในประเทศไทย ในปี พ.ศ. </a:t>
            </a:r>
            <a:r>
              <a:rPr lang="en-US" dirty="0" smtClean="0">
                <a:solidFill>
                  <a:schemeClr val="tx1"/>
                </a:solidFill>
                <a:latin typeface="Browallia New" pitchFamily="34" charset="-34"/>
                <a:cs typeface="Browallia New" pitchFamily="34" charset="-34"/>
              </a:rPr>
              <a:t>2541 </a:t>
            </a:r>
            <a:r>
              <a:rPr lang="th-TH" dirty="0" smtClean="0">
                <a:solidFill>
                  <a:schemeClr val="tx1"/>
                </a:solidFill>
                <a:latin typeface="Browallia New" pitchFamily="34" charset="-34"/>
                <a:cs typeface="Browallia New" pitchFamily="34" charset="-34"/>
              </a:rPr>
              <a:t>ได้ออกข้อบังคับให้บริษัทจดทะเบียนต้องจัดตั้ง คณะกรรมการตรวจสอบภายในปี พ.ศ. </a:t>
            </a:r>
            <a:r>
              <a:rPr lang="en-US" dirty="0" smtClean="0">
                <a:solidFill>
                  <a:schemeClr val="tx1"/>
                </a:solidFill>
                <a:latin typeface="Browallia New" pitchFamily="34" charset="-34"/>
                <a:cs typeface="Browallia New" pitchFamily="34" charset="-34"/>
              </a:rPr>
              <a:t>2542 </a:t>
            </a:r>
            <a:r>
              <a:rPr lang="th-TH" dirty="0" smtClean="0">
                <a:solidFill>
                  <a:schemeClr val="tx1"/>
                </a:solidFill>
                <a:latin typeface="Browallia New" pitchFamily="34" charset="-34"/>
                <a:cs typeface="Browallia New" pitchFamily="34" charset="-34"/>
              </a:rPr>
              <a:t>และในปีเดียวกัน ตลาดหลักทรัพย์ได้จัดทำแนวทางปฏิบัติที่ดีของคณะกรรมการตรวจสอบ (</a:t>
            </a:r>
            <a:r>
              <a:rPr lang="en-US" dirty="0" smtClean="0">
                <a:solidFill>
                  <a:schemeClr val="tx1"/>
                </a:solidFill>
                <a:latin typeface="Browallia New" pitchFamily="34" charset="-34"/>
                <a:cs typeface="Browallia New" pitchFamily="34" charset="-34"/>
              </a:rPr>
              <a:t>Best Practice Guidelines for Audit Committee) </a:t>
            </a:r>
            <a:r>
              <a:rPr lang="th-TH" dirty="0" smtClean="0">
                <a:solidFill>
                  <a:schemeClr val="tx1"/>
                </a:solidFill>
                <a:latin typeface="Browallia New" pitchFamily="34" charset="-34"/>
                <a:cs typeface="Browallia New" pitchFamily="34" charset="-34"/>
              </a:rPr>
              <a:t>และข้อพึงปฏิบัติที่ดีสำหรับกรรมการบริษัทจดทะเบียน ( </a:t>
            </a:r>
            <a:r>
              <a:rPr lang="en-US" dirty="0" smtClean="0">
                <a:solidFill>
                  <a:schemeClr val="tx1"/>
                </a:solidFill>
                <a:latin typeface="Browallia New" pitchFamily="34" charset="-34"/>
                <a:cs typeface="Browallia New" pitchFamily="34" charset="-34"/>
              </a:rPr>
              <a:t>Code of Best Practice for Directors of Listed Companies) </a:t>
            </a:r>
            <a:r>
              <a:rPr lang="th-TH" dirty="0" smtClean="0">
                <a:solidFill>
                  <a:schemeClr val="tx1"/>
                </a:solidFill>
                <a:latin typeface="Browallia New" pitchFamily="34" charset="-34"/>
                <a:cs typeface="Browallia New" pitchFamily="34" charset="-34"/>
              </a:rPr>
              <a:t>เพื่อเป็นแนวทางสำหรับการปฏิบัติงานของกรรมการ ต่อมาในปี พ.ศ. </a:t>
            </a:r>
            <a:r>
              <a:rPr lang="en-US" dirty="0" smtClean="0">
                <a:solidFill>
                  <a:schemeClr val="tx1"/>
                </a:solidFill>
                <a:latin typeface="Browallia New" pitchFamily="34" charset="-34"/>
                <a:cs typeface="Browallia New" pitchFamily="34" charset="-34"/>
              </a:rPr>
              <a:t>2544 </a:t>
            </a:r>
            <a:r>
              <a:rPr lang="th-TH" dirty="0" smtClean="0">
                <a:solidFill>
                  <a:schemeClr val="tx1"/>
                </a:solidFill>
                <a:latin typeface="Browallia New" pitchFamily="34" charset="-34"/>
                <a:cs typeface="Browallia New" pitchFamily="34" charset="-34"/>
              </a:rPr>
              <a:t>คณะอนุกรรมการเพื่อพัฒนาระบบการกำกับดูแลกิจการที่ดี (</a:t>
            </a:r>
            <a:r>
              <a:rPr lang="en-US" dirty="0" smtClean="0">
                <a:solidFill>
                  <a:schemeClr val="tx1"/>
                </a:solidFill>
                <a:latin typeface="Browallia New" pitchFamily="34" charset="-34"/>
                <a:cs typeface="Browallia New" pitchFamily="34" charset="-34"/>
              </a:rPr>
              <a:t>Good Corporate Governance Committee) </a:t>
            </a:r>
            <a:r>
              <a:rPr lang="th-TH" dirty="0" smtClean="0">
                <a:solidFill>
                  <a:schemeClr val="tx1"/>
                </a:solidFill>
                <a:latin typeface="Browallia New" pitchFamily="34" charset="-34"/>
                <a:cs typeface="Browallia New" pitchFamily="34" charset="-34"/>
              </a:rPr>
              <a:t>ประกอบด้วยผู้แทนจากองค์กร วิชาชีพต่าง ๆ ได้เผยแพร่รายงานการกำกับดูแลกิจการฉบับล่าสุด เพื่อให้องค์กรในตลาดทุนที่จะพัฒนาระบบการกำกับดูแลกิจการของตนได้นำไปใช้เป็นแนวทางในการพิจารณาปฏิบัติตามที่เห็นว่าเหมาะสม  และล่าสุดเมื่อปี 2010 ทาง ก.ล.ต. ก็ได้พัฒนาคู่มือกรรมการตรวจสอบขึ้นเพื่อเป็นแนวทางให้กับกรรมการตรวจสอบไทยนั่นเอง</a:t>
            </a:r>
            <a:endParaRPr lang="en-US" dirty="0" smtClean="0">
              <a:solidFill>
                <a:schemeClr val="tx1"/>
              </a:solidFill>
              <a:latin typeface="Browallia New" pitchFamily="34" charset="-34"/>
              <a:cs typeface="Browallia New" pitchFamily="34" charset="-34"/>
            </a:endParaRPr>
          </a:p>
          <a:p>
            <a:pPr algn="thaiDist"/>
            <a:endParaRPr lang="en-US" dirty="0">
              <a:latin typeface="Browallia New" pitchFamily="34" charset="-34"/>
              <a:cs typeface="Browallia New" pitchFamily="34" charset="-34"/>
            </a:endParaRPr>
          </a:p>
        </p:txBody>
      </p:sp>
      <p:sp>
        <p:nvSpPr>
          <p:cNvPr id="4" name="Slide Number Placeholder 3"/>
          <p:cNvSpPr>
            <a:spLocks noGrp="1"/>
          </p:cNvSpPr>
          <p:nvPr>
            <p:ph type="sldNum" sz="quarter" idx="10"/>
          </p:nvPr>
        </p:nvSpPr>
        <p:spPr/>
        <p:txBody>
          <a:bodyPr/>
          <a:lstStyle/>
          <a:p>
            <a:fld id="{CA5D3BF3-D352-46FC-8343-31F56E6730EA}" type="slidenum">
              <a:rPr lang="en-US" smtClean="0"/>
              <a:pPr/>
              <a:t>6</a:t>
            </a:fld>
            <a:endParaRPr lang="en-US"/>
          </a:p>
        </p:txBody>
      </p:sp>
    </p:spTree>
    <p:extLst>
      <p:ext uri="{BB962C8B-B14F-4D97-AF65-F5344CB8AC3E}">
        <p14:creationId xmlns:p14="http://schemas.microsoft.com/office/powerpoint/2010/main" val="340441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thaiDist" defTabSz="790305">
              <a:lnSpc>
                <a:spcPct val="100000"/>
              </a:lnSpc>
            </a:pPr>
            <a:r>
              <a:rPr lang="en-US" sz="1600" dirty="0" smtClean="0">
                <a:solidFill>
                  <a:schemeClr val="tx1"/>
                </a:solidFill>
                <a:latin typeface="Browallia New" pitchFamily="34" charset="-34"/>
                <a:cs typeface="Browallia New" pitchFamily="34" charset="-34"/>
              </a:rPr>
              <a:t>Slide </a:t>
            </a:r>
            <a:r>
              <a:rPr lang="th-TH" sz="1600" dirty="0" smtClean="0">
                <a:solidFill>
                  <a:schemeClr val="tx1"/>
                </a:solidFill>
                <a:latin typeface="Browallia New" pitchFamily="34" charset="-34"/>
                <a:cs typeface="Browallia New" pitchFamily="34" charset="-34"/>
              </a:rPr>
              <a:t>นี้จะนำเข้าสู่ประกาศคณะกรรมการกำกับตลาดทุน พ.ศ. 2551 ที่ว่าด้วย</a:t>
            </a:r>
            <a:r>
              <a:rPr lang="th-TH" sz="1600" u="sng" dirty="0" smtClean="0">
                <a:solidFill>
                  <a:schemeClr val="tx1"/>
                </a:solidFill>
                <a:latin typeface="Browallia New" pitchFamily="34" charset="-34"/>
                <a:cs typeface="Browallia New" pitchFamily="34" charset="-34"/>
              </a:rPr>
              <a:t>คุณสมบัติเฉพาะ</a:t>
            </a:r>
            <a:r>
              <a:rPr lang="th-TH" sz="1600" dirty="0" smtClean="0">
                <a:solidFill>
                  <a:schemeClr val="tx1"/>
                </a:solidFill>
                <a:latin typeface="Browallia New" pitchFamily="34" charset="-34"/>
                <a:cs typeface="Browallia New" pitchFamily="34" charset="-34"/>
              </a:rPr>
              <a:t>ของกรรมการตรวจสอบ </a:t>
            </a:r>
          </a:p>
          <a:p>
            <a:pPr algn="thaiDist" defTabSz="790305">
              <a:lnSpc>
                <a:spcPct val="100000"/>
              </a:lnSpc>
            </a:pPr>
            <a:endParaRPr lang="th-TH" sz="1600" dirty="0" smtClean="0">
              <a:solidFill>
                <a:schemeClr val="tx1"/>
              </a:solidFill>
              <a:latin typeface="Browallia New" pitchFamily="34" charset="-34"/>
              <a:cs typeface="Browallia New" pitchFamily="34" charset="-34"/>
            </a:endParaRPr>
          </a:p>
          <a:p>
            <a:pPr algn="thaiDist" defTabSz="790305">
              <a:lnSpc>
                <a:spcPct val="100000"/>
              </a:lnSpc>
            </a:pPr>
            <a:r>
              <a:rPr lang="th-TH" sz="1600" dirty="0" smtClean="0">
                <a:solidFill>
                  <a:schemeClr val="tx1"/>
                </a:solidFill>
                <a:latin typeface="Browallia New" pitchFamily="34" charset="-34"/>
                <a:cs typeface="Browallia New" pitchFamily="34" charset="-34"/>
              </a:rPr>
              <a:t>โดยคุณสมบัติที่สำคัญที่สุดของการเป็นคณะกรรมการตรวจสอบก็คือข้อสุดท้ายที่ว่า กรรมการตรวจสอบอย่างน้อย 1 ท่านที่ต้องมีความรู้และประสบการณ์ทางด้านบัญชีหรือการเงิน </a:t>
            </a:r>
          </a:p>
          <a:p>
            <a:pPr algn="thaiDist" defTabSz="790305">
              <a:lnSpc>
                <a:spcPct val="100000"/>
              </a:lnSpc>
            </a:pPr>
            <a:endParaRPr lang="th-TH" sz="1600" dirty="0" smtClean="0">
              <a:solidFill>
                <a:schemeClr val="tx1"/>
              </a:solidFill>
              <a:latin typeface="Browallia New" pitchFamily="34" charset="-34"/>
              <a:cs typeface="Browallia New" pitchFamily="34" charset="-34"/>
            </a:endParaRPr>
          </a:p>
          <a:p>
            <a:pPr algn="thaiDist" defTabSz="790305">
              <a:lnSpc>
                <a:spcPct val="100000"/>
              </a:lnSpc>
            </a:pPr>
            <a:r>
              <a:rPr lang="th-TH" sz="1600" dirty="0" smtClean="0">
                <a:solidFill>
                  <a:schemeClr val="tx1"/>
                </a:solidFill>
                <a:latin typeface="Browallia New" pitchFamily="34" charset="-34"/>
                <a:cs typeface="Browallia New" pitchFamily="34" charset="-34"/>
              </a:rPr>
              <a:t>อย่างไรก็ตาม ในช่วงที่ผ่านมามีคำถามเกิดขึ้นว่าในกรณีที่กรรมการตรวจสอบไม่มีความรู้ทางด้านการเงิน จะไม่สามารถตั้งคำถามหรือมีทักษะ </a:t>
            </a:r>
            <a:r>
              <a:rPr lang="en-US" sz="1600" dirty="0" smtClean="0">
                <a:solidFill>
                  <a:schemeClr val="tx1"/>
                </a:solidFill>
                <a:latin typeface="Browallia New" pitchFamily="34" charset="-34"/>
                <a:cs typeface="Browallia New" pitchFamily="34" charset="-34"/>
              </a:rPr>
              <a:t>questioning skill </a:t>
            </a:r>
            <a:r>
              <a:rPr lang="th-TH" sz="1600" dirty="0" smtClean="0">
                <a:solidFill>
                  <a:schemeClr val="tx1"/>
                </a:solidFill>
                <a:latin typeface="Browallia New" pitchFamily="34" charset="-34"/>
                <a:cs typeface="Browallia New" pitchFamily="34" charset="-34"/>
              </a:rPr>
              <a:t>เพื่อให้ได้มาซึ่งข้อมูลทางการเงินที่ต้องการได้เลยหรือ</a:t>
            </a:r>
            <a:r>
              <a:rPr lang="en-US" sz="1600" dirty="0" smtClean="0">
                <a:solidFill>
                  <a:schemeClr val="tx1"/>
                </a:solidFill>
                <a:latin typeface="Browallia New" pitchFamily="34" charset="-34"/>
                <a:cs typeface="Browallia New" pitchFamily="34" charset="-34"/>
              </a:rPr>
              <a:t>? </a:t>
            </a:r>
            <a:r>
              <a:rPr lang="th-TH" sz="1600" dirty="0" smtClean="0">
                <a:solidFill>
                  <a:schemeClr val="tx1"/>
                </a:solidFill>
                <a:latin typeface="Browallia New" pitchFamily="34" charset="-34"/>
                <a:cs typeface="Browallia New" pitchFamily="34" charset="-34"/>
              </a:rPr>
              <a:t> ซึงประเด็นนี้จะมีการยกมากล่าวถึงอีกครั้งใน</a:t>
            </a:r>
            <a:r>
              <a:rPr lang="en-US" sz="1600" dirty="0" smtClean="0">
                <a:solidFill>
                  <a:schemeClr val="tx1"/>
                </a:solidFill>
                <a:latin typeface="Browallia New" pitchFamily="34" charset="-34"/>
                <a:cs typeface="Browallia New" pitchFamily="34" charset="-34"/>
              </a:rPr>
              <a:t> slide </a:t>
            </a:r>
            <a:r>
              <a:rPr lang="th-TH" sz="1600" dirty="0" smtClean="0">
                <a:solidFill>
                  <a:schemeClr val="tx1"/>
                </a:solidFill>
                <a:latin typeface="Browallia New" pitchFamily="34" charset="-34"/>
                <a:cs typeface="Browallia New" pitchFamily="34" charset="-34"/>
              </a:rPr>
              <a:t>ที่ 54 ครับ</a:t>
            </a:r>
            <a:endParaRPr lang="en-US" sz="1600" dirty="0" smtClean="0">
              <a:solidFill>
                <a:schemeClr val="tx1"/>
              </a:solidFill>
              <a:latin typeface="Browallia New" pitchFamily="34" charset="-34"/>
              <a:cs typeface="Browallia New" pitchFamily="34" charset="-34"/>
            </a:endParaRPr>
          </a:p>
          <a:p>
            <a:pPr algn="thaiDist" defTabSz="790305">
              <a:lnSpc>
                <a:spcPct val="100000"/>
              </a:lnSpc>
            </a:pPr>
            <a:endParaRPr lang="en-US" sz="1600" dirty="0" smtClean="0">
              <a:solidFill>
                <a:schemeClr val="tx1"/>
              </a:solidFill>
              <a:latin typeface="Browallia New" pitchFamily="34" charset="-34"/>
              <a:cs typeface="Browallia New" pitchFamily="34" charset="-34"/>
            </a:endParaRPr>
          </a:p>
          <a:p>
            <a:pPr algn="r" defTabSz="790305">
              <a:lnSpc>
                <a:spcPct val="100000"/>
              </a:lnSpc>
            </a:pPr>
            <a:r>
              <a:rPr lang="th-TH" sz="1600" dirty="0" smtClean="0">
                <a:solidFill>
                  <a:schemeClr val="tx1"/>
                </a:solidFill>
                <a:latin typeface="Browallia New" pitchFamily="34" charset="-34"/>
                <a:cs typeface="Browallia New" pitchFamily="34" charset="-34"/>
              </a:rPr>
              <a:t>(เนื้อหาเพิ่มเติมสามารถหาได้จากคู่มือกรรมการตรวจสอบ)</a:t>
            </a:r>
          </a:p>
          <a:p>
            <a:pPr algn="r" defTabSz="790305">
              <a:lnSpc>
                <a:spcPct val="100000"/>
              </a:lnSpc>
            </a:pPr>
            <a:endParaRPr lang="th-TH" sz="1600" dirty="0" smtClean="0">
              <a:solidFill>
                <a:schemeClr val="tx1"/>
              </a:solidFill>
              <a:latin typeface="Browallia New" pitchFamily="34" charset="-34"/>
              <a:cs typeface="Browallia New" pitchFamily="34" charset="-34"/>
            </a:endParaRPr>
          </a:p>
          <a:p>
            <a:endParaRPr lang="en-US" dirty="0">
              <a:latin typeface="Browallia New" pitchFamily="34" charset="-34"/>
              <a:cs typeface="Browallia New" pitchFamily="34" charset="-34"/>
            </a:endParaRPr>
          </a:p>
        </p:txBody>
      </p:sp>
      <p:sp>
        <p:nvSpPr>
          <p:cNvPr id="4" name="Slide Number Placeholder 3"/>
          <p:cNvSpPr>
            <a:spLocks noGrp="1"/>
          </p:cNvSpPr>
          <p:nvPr>
            <p:ph type="sldNum" sz="quarter" idx="10"/>
          </p:nvPr>
        </p:nvSpPr>
        <p:spPr/>
        <p:txBody>
          <a:bodyPr/>
          <a:lstStyle/>
          <a:p>
            <a:fld id="{CA5D3BF3-D352-46FC-8343-31F56E6730EA}" type="slidenum">
              <a:rPr lang="en-US" smtClean="0"/>
              <a:pPr/>
              <a:t>7</a:t>
            </a:fld>
            <a:endParaRPr lang="en-US"/>
          </a:p>
        </p:txBody>
      </p:sp>
    </p:spTree>
    <p:extLst>
      <p:ext uri="{BB962C8B-B14F-4D97-AF65-F5344CB8AC3E}">
        <p14:creationId xmlns:p14="http://schemas.microsoft.com/office/powerpoint/2010/main" val="506918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thaiDist" defTabSz="790305">
              <a:lnSpc>
                <a:spcPct val="100000"/>
              </a:lnSpc>
            </a:pPr>
            <a:r>
              <a:rPr lang="en-US" sz="1600" dirty="0" smtClean="0">
                <a:solidFill>
                  <a:schemeClr val="tx1"/>
                </a:solidFill>
                <a:latin typeface="Browallia New" pitchFamily="34" charset="-34"/>
                <a:cs typeface="Browallia New" pitchFamily="34" charset="-34"/>
              </a:rPr>
              <a:t>Slide </a:t>
            </a:r>
            <a:r>
              <a:rPr lang="th-TH" sz="1600" dirty="0" smtClean="0">
                <a:solidFill>
                  <a:schemeClr val="tx1"/>
                </a:solidFill>
                <a:latin typeface="Browallia New" pitchFamily="34" charset="-34"/>
                <a:cs typeface="Browallia New" pitchFamily="34" charset="-34"/>
              </a:rPr>
              <a:t>นี้จะนำเข้าสู่ประกาศที่ 2 นั่นคือประกาศตลท. เรื่องคุณสมบัติและขอบเขตการดำเนินงานของคณะกรรมการตรวจสอบ 2551 ที่ว่าด้วยหน้าที่ความรับผิดชอบของคณะกรรมการตรวจสอบ ซึ่งประกอบไปด้วย 7 ข้อ ตามเนื้อหาบน</a:t>
            </a:r>
            <a:r>
              <a:rPr lang="en-US" sz="1600" dirty="0" smtClean="0">
                <a:solidFill>
                  <a:schemeClr val="tx1"/>
                </a:solidFill>
                <a:latin typeface="Browallia New" pitchFamily="34" charset="-34"/>
                <a:cs typeface="Browallia New" pitchFamily="34" charset="-34"/>
              </a:rPr>
              <a:t> slide</a:t>
            </a:r>
            <a:r>
              <a:rPr lang="th-TH" sz="1600" dirty="0" smtClean="0">
                <a:solidFill>
                  <a:schemeClr val="tx1"/>
                </a:solidFill>
                <a:latin typeface="Browallia New" pitchFamily="34" charset="-34"/>
                <a:cs typeface="Browallia New" pitchFamily="34" charset="-34"/>
              </a:rPr>
              <a:t> ครับ </a:t>
            </a:r>
          </a:p>
          <a:p>
            <a:pPr algn="thaiDist" defTabSz="790305">
              <a:lnSpc>
                <a:spcPct val="100000"/>
              </a:lnSpc>
            </a:pPr>
            <a:endParaRPr lang="th-TH" sz="1600" dirty="0" smtClean="0">
              <a:solidFill>
                <a:schemeClr val="tx1"/>
              </a:solidFill>
              <a:latin typeface="Browallia New" pitchFamily="34" charset="-34"/>
              <a:cs typeface="Browallia New" pitchFamily="34" charset="-34"/>
            </a:endParaRPr>
          </a:p>
          <a:p>
            <a:pPr algn="thaiDist" defTabSz="790305">
              <a:lnSpc>
                <a:spcPct val="100000"/>
              </a:lnSpc>
            </a:pPr>
            <a:r>
              <a:rPr lang="th-TH" sz="1600" dirty="0" smtClean="0">
                <a:solidFill>
                  <a:schemeClr val="tx1"/>
                </a:solidFill>
                <a:latin typeface="Browallia New" pitchFamily="34" charset="-34"/>
                <a:cs typeface="Browallia New" pitchFamily="34" charset="-34"/>
              </a:rPr>
              <a:t>โดยในประกาศนี้จะมีเนื้อหาเกี่ยวกับหน้าที่ของคณะกรรมการตรวจสอบที่ครอบคลุมกว่าที่ได้กล่าวไว้ในกรณีศึกษา</a:t>
            </a:r>
            <a:r>
              <a:rPr lang="en-US" sz="1600" dirty="0" smtClean="0">
                <a:solidFill>
                  <a:schemeClr val="tx1"/>
                </a:solidFill>
                <a:latin typeface="Browallia New" pitchFamily="34" charset="-34"/>
                <a:cs typeface="Browallia New" pitchFamily="34" charset="-34"/>
              </a:rPr>
              <a:t> Hair</a:t>
            </a:r>
            <a:r>
              <a:rPr lang="th-TH" sz="1600" dirty="0" smtClean="0">
                <a:solidFill>
                  <a:schemeClr val="tx1"/>
                </a:solidFill>
                <a:latin typeface="Browallia New" pitchFamily="34" charset="-34"/>
                <a:cs typeface="Browallia New" pitchFamily="34" charset="-34"/>
              </a:rPr>
              <a:t> </a:t>
            </a:r>
            <a:r>
              <a:rPr lang="en-US" sz="1600" dirty="0" smtClean="0">
                <a:solidFill>
                  <a:schemeClr val="tx1"/>
                </a:solidFill>
                <a:latin typeface="Browallia New" pitchFamily="34" charset="-34"/>
                <a:cs typeface="Browallia New" pitchFamily="34" charset="-34"/>
              </a:rPr>
              <a:t>Pro</a:t>
            </a:r>
            <a:r>
              <a:rPr lang="th-TH" sz="1600" dirty="0" smtClean="0">
                <a:solidFill>
                  <a:schemeClr val="tx1"/>
                </a:solidFill>
                <a:latin typeface="Browallia New" pitchFamily="34" charset="-34"/>
                <a:cs typeface="Browallia New" pitchFamily="34" charset="-34"/>
              </a:rPr>
              <a:t> โดยมีส่วนเพิ่มตรงที่</a:t>
            </a:r>
            <a:r>
              <a:rPr lang="en-US" sz="1600" dirty="0" smtClean="0">
                <a:solidFill>
                  <a:schemeClr val="tx1"/>
                </a:solidFill>
                <a:latin typeface="Browallia New" pitchFamily="34" charset="-34"/>
                <a:cs typeface="Browallia New" pitchFamily="34" charset="-34"/>
              </a:rPr>
              <a:t> </a:t>
            </a:r>
            <a:r>
              <a:rPr lang="en-US" sz="1600" b="1" dirty="0" err="1" smtClean="0">
                <a:solidFill>
                  <a:srgbClr val="FF0000"/>
                </a:solidFill>
                <a:latin typeface="Browallia New" pitchFamily="34" charset="-34"/>
                <a:cs typeface="Browallia New" pitchFamily="34" charset="-34"/>
              </a:rPr>
              <a:t>Hilight</a:t>
            </a:r>
            <a:r>
              <a:rPr lang="en-US" sz="1600" b="1" dirty="0" smtClean="0">
                <a:solidFill>
                  <a:srgbClr val="FF0000"/>
                </a:solidFill>
                <a:latin typeface="Browallia New" pitchFamily="34" charset="-34"/>
                <a:cs typeface="Browallia New" pitchFamily="34" charset="-34"/>
              </a:rPr>
              <a:t> </a:t>
            </a:r>
            <a:r>
              <a:rPr lang="th-TH" sz="1600" b="1" dirty="0" smtClean="0">
                <a:solidFill>
                  <a:srgbClr val="FF0000"/>
                </a:solidFill>
                <a:latin typeface="Browallia New" pitchFamily="34" charset="-34"/>
                <a:cs typeface="Browallia New" pitchFamily="34" charset="-34"/>
              </a:rPr>
              <a:t>สีแดง</a:t>
            </a:r>
            <a:r>
              <a:rPr lang="th-TH" sz="1600" dirty="0" smtClean="0">
                <a:solidFill>
                  <a:schemeClr val="tx1"/>
                </a:solidFill>
                <a:latin typeface="Browallia New" pitchFamily="34" charset="-34"/>
                <a:cs typeface="Browallia New" pitchFamily="34" charset="-34"/>
              </a:rPr>
              <a:t>ไว้ครับ</a:t>
            </a:r>
            <a:endParaRPr lang="en-US" sz="1600" dirty="0" smtClean="0">
              <a:solidFill>
                <a:schemeClr val="tx1"/>
              </a:solidFill>
              <a:latin typeface="Browallia New" pitchFamily="34" charset="-34"/>
              <a:cs typeface="Browallia New" pitchFamily="34" charset="-34"/>
            </a:endParaRPr>
          </a:p>
          <a:p>
            <a:pPr algn="thaiDist" defTabSz="790305">
              <a:lnSpc>
                <a:spcPct val="100000"/>
              </a:lnSpc>
            </a:pPr>
            <a:endParaRPr lang="en-US" sz="1600" dirty="0" smtClean="0">
              <a:solidFill>
                <a:schemeClr val="tx1"/>
              </a:solidFill>
              <a:latin typeface="Browallia New" pitchFamily="34" charset="-34"/>
              <a:cs typeface="Browallia New" pitchFamily="34" charset="-34"/>
            </a:endParaRPr>
          </a:p>
          <a:p>
            <a:pPr algn="r" defTabSz="790305">
              <a:lnSpc>
                <a:spcPct val="100000"/>
              </a:lnSpc>
            </a:pPr>
            <a:r>
              <a:rPr lang="th-TH" sz="1600" dirty="0" smtClean="0">
                <a:solidFill>
                  <a:schemeClr val="tx1"/>
                </a:solidFill>
                <a:latin typeface="Browallia New" pitchFamily="34" charset="-34"/>
                <a:cs typeface="Browallia New" pitchFamily="34" charset="-34"/>
              </a:rPr>
              <a:t>(เนื้อหาเพิ่มเติมสามารถหาได้จากคู่มือกรรมการตรวจสอบ)</a:t>
            </a:r>
          </a:p>
          <a:p>
            <a:pPr algn="r" defTabSz="790305">
              <a:lnSpc>
                <a:spcPct val="100000"/>
              </a:lnSpc>
            </a:pPr>
            <a:endParaRPr lang="th-TH" sz="1600" dirty="0" smtClean="0">
              <a:solidFill>
                <a:schemeClr val="tx1"/>
              </a:solidFill>
              <a:latin typeface="Browallia New" pitchFamily="34" charset="-34"/>
              <a:cs typeface="Browallia New" pitchFamily="34" charset="-34"/>
            </a:endParaRPr>
          </a:p>
          <a:p>
            <a:endParaRPr lang="en-US" dirty="0">
              <a:latin typeface="Browallia New" pitchFamily="34" charset="-34"/>
              <a:cs typeface="Browallia New" pitchFamily="34" charset="-34"/>
            </a:endParaRPr>
          </a:p>
        </p:txBody>
      </p:sp>
      <p:sp>
        <p:nvSpPr>
          <p:cNvPr id="4" name="Slide Number Placeholder 3"/>
          <p:cNvSpPr>
            <a:spLocks noGrp="1"/>
          </p:cNvSpPr>
          <p:nvPr>
            <p:ph type="sldNum" sz="quarter" idx="10"/>
          </p:nvPr>
        </p:nvSpPr>
        <p:spPr/>
        <p:txBody>
          <a:bodyPr/>
          <a:lstStyle/>
          <a:p>
            <a:fld id="{CA5D3BF3-D352-46FC-8343-31F56E6730EA}" type="slidenum">
              <a:rPr lang="en-US" smtClean="0"/>
              <a:pPr/>
              <a:t>8</a:t>
            </a:fld>
            <a:endParaRPr lang="en-US"/>
          </a:p>
        </p:txBody>
      </p:sp>
    </p:spTree>
    <p:extLst>
      <p:ext uri="{BB962C8B-B14F-4D97-AF65-F5344CB8AC3E}">
        <p14:creationId xmlns:p14="http://schemas.microsoft.com/office/powerpoint/2010/main" val="569523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thaiDist" defTabSz="790305">
              <a:lnSpc>
                <a:spcPct val="100000"/>
              </a:lnSpc>
            </a:pPr>
            <a:r>
              <a:rPr lang="en-US" sz="1600" dirty="0" smtClean="0">
                <a:solidFill>
                  <a:schemeClr val="tx1"/>
                </a:solidFill>
                <a:latin typeface="Browallia New" pitchFamily="34" charset="-34"/>
                <a:cs typeface="Browallia New" pitchFamily="34" charset="-34"/>
              </a:rPr>
              <a:t>Slide </a:t>
            </a:r>
            <a:r>
              <a:rPr lang="th-TH" sz="1600" dirty="0" smtClean="0">
                <a:solidFill>
                  <a:schemeClr val="tx1"/>
                </a:solidFill>
                <a:latin typeface="Browallia New" pitchFamily="34" charset="-34"/>
                <a:cs typeface="Browallia New" pitchFamily="34" charset="-34"/>
              </a:rPr>
              <a:t>นี้จะนำเข้าสู่ประกาศที่ 2 นั่นคือประกาศตลท. เรื่องคุณสมบัติและขอบเขตการดำเนินงานของคณะกรรมการตรวจสอบ 2551 ที่ว่าด้วยหน้าที่ความรับผิดชอบของคณะกรรมการตรวจสอบ ซึ่งประกอบไปด้วย 7 ข้อ ตามเนื้อหาบน</a:t>
            </a:r>
            <a:r>
              <a:rPr lang="en-US" sz="1600" dirty="0" smtClean="0">
                <a:solidFill>
                  <a:schemeClr val="tx1"/>
                </a:solidFill>
                <a:latin typeface="Browallia New" pitchFamily="34" charset="-34"/>
                <a:cs typeface="Browallia New" pitchFamily="34" charset="-34"/>
              </a:rPr>
              <a:t> slide</a:t>
            </a:r>
            <a:r>
              <a:rPr lang="th-TH" sz="1600" dirty="0" smtClean="0">
                <a:solidFill>
                  <a:schemeClr val="tx1"/>
                </a:solidFill>
                <a:latin typeface="Browallia New" pitchFamily="34" charset="-34"/>
                <a:cs typeface="Browallia New" pitchFamily="34" charset="-34"/>
              </a:rPr>
              <a:t> ครับ </a:t>
            </a:r>
          </a:p>
          <a:p>
            <a:pPr algn="thaiDist" defTabSz="790305">
              <a:lnSpc>
                <a:spcPct val="100000"/>
              </a:lnSpc>
            </a:pPr>
            <a:endParaRPr lang="th-TH" sz="1600" dirty="0" smtClean="0">
              <a:solidFill>
                <a:schemeClr val="tx1"/>
              </a:solidFill>
              <a:latin typeface="Browallia New" pitchFamily="34" charset="-34"/>
              <a:cs typeface="Browallia New" pitchFamily="34" charset="-34"/>
            </a:endParaRPr>
          </a:p>
          <a:p>
            <a:pPr algn="thaiDist" defTabSz="790305">
              <a:lnSpc>
                <a:spcPct val="100000"/>
              </a:lnSpc>
            </a:pPr>
            <a:r>
              <a:rPr lang="th-TH" sz="1600" dirty="0" smtClean="0">
                <a:solidFill>
                  <a:schemeClr val="tx1"/>
                </a:solidFill>
                <a:latin typeface="Browallia New" pitchFamily="34" charset="-34"/>
                <a:cs typeface="Browallia New" pitchFamily="34" charset="-34"/>
              </a:rPr>
              <a:t>โดยในประกาศนี้จะมีเนื้อหาเกี่ยวกับหน้าที่ของคณะกรรมการตรวจสอบที่ครอบคลุมกว่าที่ได้กล่าวไว้ในกรณีศึกษา</a:t>
            </a:r>
            <a:r>
              <a:rPr lang="en-US" sz="1600" dirty="0" smtClean="0">
                <a:solidFill>
                  <a:schemeClr val="tx1"/>
                </a:solidFill>
                <a:latin typeface="Browallia New" pitchFamily="34" charset="-34"/>
                <a:cs typeface="Browallia New" pitchFamily="34" charset="-34"/>
              </a:rPr>
              <a:t> Hair</a:t>
            </a:r>
            <a:r>
              <a:rPr lang="th-TH" sz="1600" dirty="0" smtClean="0">
                <a:solidFill>
                  <a:schemeClr val="tx1"/>
                </a:solidFill>
                <a:latin typeface="Browallia New" pitchFamily="34" charset="-34"/>
                <a:cs typeface="Browallia New" pitchFamily="34" charset="-34"/>
              </a:rPr>
              <a:t> </a:t>
            </a:r>
            <a:r>
              <a:rPr lang="en-US" sz="1600" dirty="0" smtClean="0">
                <a:solidFill>
                  <a:schemeClr val="tx1"/>
                </a:solidFill>
                <a:latin typeface="Browallia New" pitchFamily="34" charset="-34"/>
                <a:cs typeface="Browallia New" pitchFamily="34" charset="-34"/>
              </a:rPr>
              <a:t>Pro</a:t>
            </a:r>
            <a:r>
              <a:rPr lang="th-TH" sz="1600" dirty="0" smtClean="0">
                <a:solidFill>
                  <a:schemeClr val="tx1"/>
                </a:solidFill>
                <a:latin typeface="Browallia New" pitchFamily="34" charset="-34"/>
                <a:cs typeface="Browallia New" pitchFamily="34" charset="-34"/>
              </a:rPr>
              <a:t> โดยมีส่วนเพิ่มตรงที่</a:t>
            </a:r>
            <a:r>
              <a:rPr lang="en-US" sz="1600" dirty="0" smtClean="0">
                <a:solidFill>
                  <a:schemeClr val="tx1"/>
                </a:solidFill>
                <a:latin typeface="Browallia New" pitchFamily="34" charset="-34"/>
                <a:cs typeface="Browallia New" pitchFamily="34" charset="-34"/>
              </a:rPr>
              <a:t> </a:t>
            </a:r>
            <a:r>
              <a:rPr lang="en-US" sz="1600" b="1" dirty="0" err="1" smtClean="0">
                <a:solidFill>
                  <a:srgbClr val="FF0000"/>
                </a:solidFill>
                <a:latin typeface="Browallia New" pitchFamily="34" charset="-34"/>
                <a:cs typeface="Browallia New" pitchFamily="34" charset="-34"/>
              </a:rPr>
              <a:t>Hilight</a:t>
            </a:r>
            <a:r>
              <a:rPr lang="en-US" sz="1600" b="1" dirty="0" smtClean="0">
                <a:solidFill>
                  <a:srgbClr val="FF0000"/>
                </a:solidFill>
                <a:latin typeface="Browallia New" pitchFamily="34" charset="-34"/>
                <a:cs typeface="Browallia New" pitchFamily="34" charset="-34"/>
              </a:rPr>
              <a:t> </a:t>
            </a:r>
            <a:r>
              <a:rPr lang="th-TH" sz="1600" b="1" dirty="0" smtClean="0">
                <a:solidFill>
                  <a:srgbClr val="FF0000"/>
                </a:solidFill>
                <a:latin typeface="Browallia New" pitchFamily="34" charset="-34"/>
                <a:cs typeface="Browallia New" pitchFamily="34" charset="-34"/>
              </a:rPr>
              <a:t>สีแดง</a:t>
            </a:r>
            <a:r>
              <a:rPr lang="th-TH" sz="1600" dirty="0" smtClean="0">
                <a:solidFill>
                  <a:schemeClr val="tx1"/>
                </a:solidFill>
                <a:latin typeface="Browallia New" pitchFamily="34" charset="-34"/>
                <a:cs typeface="Browallia New" pitchFamily="34" charset="-34"/>
              </a:rPr>
              <a:t>ไว้ครับ</a:t>
            </a:r>
            <a:endParaRPr lang="en-US" sz="1600" dirty="0" smtClean="0">
              <a:solidFill>
                <a:schemeClr val="tx1"/>
              </a:solidFill>
              <a:latin typeface="Browallia New" pitchFamily="34" charset="-34"/>
              <a:cs typeface="Browallia New" pitchFamily="34" charset="-34"/>
            </a:endParaRPr>
          </a:p>
          <a:p>
            <a:pPr algn="thaiDist" defTabSz="790305">
              <a:lnSpc>
                <a:spcPct val="100000"/>
              </a:lnSpc>
            </a:pPr>
            <a:endParaRPr lang="en-US" sz="1600" dirty="0" smtClean="0">
              <a:solidFill>
                <a:schemeClr val="tx1"/>
              </a:solidFill>
              <a:latin typeface="Browallia New" pitchFamily="34" charset="-34"/>
              <a:cs typeface="Browallia New" pitchFamily="34" charset="-34"/>
            </a:endParaRPr>
          </a:p>
          <a:p>
            <a:pPr algn="r" defTabSz="790305">
              <a:lnSpc>
                <a:spcPct val="100000"/>
              </a:lnSpc>
            </a:pPr>
            <a:r>
              <a:rPr lang="th-TH" sz="1600" dirty="0" smtClean="0">
                <a:solidFill>
                  <a:schemeClr val="tx1"/>
                </a:solidFill>
                <a:latin typeface="Browallia New" pitchFamily="34" charset="-34"/>
                <a:cs typeface="Browallia New" pitchFamily="34" charset="-34"/>
              </a:rPr>
              <a:t>(เนื้อหาเพิ่มเติมสามารถหาได้จากคู่มือกรรมการตรวจสอบ)</a:t>
            </a:r>
          </a:p>
          <a:p>
            <a:pPr algn="r" defTabSz="790305">
              <a:lnSpc>
                <a:spcPct val="100000"/>
              </a:lnSpc>
            </a:pPr>
            <a:endParaRPr lang="th-TH" sz="1600" dirty="0" smtClean="0">
              <a:solidFill>
                <a:schemeClr val="tx1"/>
              </a:solidFill>
              <a:latin typeface="Browallia New" pitchFamily="34" charset="-34"/>
              <a:cs typeface="Browallia New" pitchFamily="34" charset="-34"/>
            </a:endParaRPr>
          </a:p>
          <a:p>
            <a:endParaRPr lang="en-US" dirty="0">
              <a:latin typeface="Browallia New" pitchFamily="34" charset="-34"/>
              <a:cs typeface="Browallia New" pitchFamily="34" charset="-34"/>
            </a:endParaRPr>
          </a:p>
        </p:txBody>
      </p:sp>
      <p:sp>
        <p:nvSpPr>
          <p:cNvPr id="4" name="Slide Number Placeholder 3"/>
          <p:cNvSpPr>
            <a:spLocks noGrp="1"/>
          </p:cNvSpPr>
          <p:nvPr>
            <p:ph type="sldNum" sz="quarter" idx="10"/>
          </p:nvPr>
        </p:nvSpPr>
        <p:spPr/>
        <p:txBody>
          <a:bodyPr/>
          <a:lstStyle/>
          <a:p>
            <a:fld id="{CA5D3BF3-D352-46FC-8343-31F56E6730EA}" type="slidenum">
              <a:rPr lang="en-US" smtClean="0"/>
              <a:pPr/>
              <a:t>9</a:t>
            </a:fld>
            <a:endParaRPr lang="en-US"/>
          </a:p>
        </p:txBody>
      </p:sp>
    </p:spTree>
    <p:extLst>
      <p:ext uri="{BB962C8B-B14F-4D97-AF65-F5344CB8AC3E}">
        <p14:creationId xmlns:p14="http://schemas.microsoft.com/office/powerpoint/2010/main" val="5695235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1917" tIns="60958" rIns="121917" bIns="60958" anchor="ctr"/>
          <a:lstStyle>
            <a:extLst/>
          </a:lstStyle>
          <a:p>
            <a:pPr algn="ctr"/>
            <a:endParaRPr lang="en-US" sz="1800">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1917" tIns="60958" rIns="121917" bIns="60958" anchor="ctr"/>
          <a:lstStyle>
            <a:extLst/>
          </a:lstStyle>
          <a:p>
            <a:pPr algn="ctr"/>
            <a:endParaRPr lang="en-US" sz="1800">
              <a:solidFill>
                <a:prstClr val="white"/>
              </a:solidFill>
            </a:endParaRPr>
          </a:p>
        </p:txBody>
      </p:sp>
      <p:sp>
        <p:nvSpPr>
          <p:cNvPr id="11" name="Rectangle 10"/>
          <p:cNvSpPr/>
          <p:nvPr/>
        </p:nvSpPr>
        <p:spPr>
          <a:xfrm>
            <a:off x="2441040" y="6041267"/>
            <a:ext cx="6702961" cy="713232"/>
          </a:xfrm>
          <a:prstGeom prst="rect">
            <a:avLst/>
          </a:prstGeom>
          <a:solidFill>
            <a:schemeClr val="accent4">
              <a:lumMod val="75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1917" tIns="60958" rIns="121917" bIns="60958" anchor="ctr"/>
          <a:lstStyle>
            <a:extLst/>
          </a:lstStyle>
          <a:p>
            <a:pPr algn="ctr"/>
            <a:endParaRPr lang="en-US" sz="1800">
              <a:solidFill>
                <a:prstClr val="white"/>
              </a:solidFill>
            </a:endParaRPr>
          </a:p>
        </p:txBody>
      </p:sp>
      <p:sp>
        <p:nvSpPr>
          <p:cNvPr id="9" name="Subtitle 8"/>
          <p:cNvSpPr>
            <a:spLocks noGrp="1"/>
          </p:cNvSpPr>
          <p:nvPr>
            <p:ph type="subTitle" idx="1"/>
          </p:nvPr>
        </p:nvSpPr>
        <p:spPr>
          <a:xfrm>
            <a:off x="2362202" y="6050037"/>
            <a:ext cx="6515100" cy="685800"/>
          </a:xfrm>
        </p:spPr>
        <p:txBody>
          <a:bodyPr anchor="ctr"/>
          <a:lstStyle>
            <a:lvl1pPr marL="0" indent="0" algn="l" eaLnBrk="1" latinLnBrk="0" hangingPunct="1">
              <a:buNone/>
              <a:defRPr kumimoji="0" sz="2800">
                <a:solidFill>
                  <a:srgbClr val="FFFFFF"/>
                </a:solidFill>
              </a:defRPr>
            </a:lvl1pPr>
            <a:lvl2pPr marL="457189" indent="0" algn="ctr" eaLnBrk="1" latinLnBrk="0" hangingPunct="1">
              <a:buNone/>
            </a:lvl2pPr>
            <a:lvl3pPr marL="914377" indent="0" algn="ctr" eaLnBrk="1" latinLnBrk="0" hangingPunct="1">
              <a:buNone/>
            </a:lvl3pPr>
            <a:lvl4pPr marL="1371566" indent="0" algn="ctr" eaLnBrk="1" latinLnBrk="0" hangingPunct="1">
              <a:buNone/>
            </a:lvl4pPr>
            <a:lvl5pPr marL="1828754" indent="0" algn="ctr" eaLnBrk="1" latinLnBrk="0" hangingPunct="1">
              <a:buNone/>
            </a:lvl5pPr>
            <a:lvl6pPr marL="2285943" indent="0" algn="ctr" eaLnBrk="1" latinLnBrk="0" hangingPunct="1">
              <a:buNone/>
            </a:lvl6pPr>
            <a:lvl7pPr marL="2743131" indent="0" algn="ctr" eaLnBrk="1" latinLnBrk="0" hangingPunct="1">
              <a:buNone/>
            </a:lvl7pPr>
            <a:lvl8pPr marL="3200320" indent="0" algn="ctr" eaLnBrk="1" latinLnBrk="0" hangingPunct="1">
              <a:buNone/>
            </a:lvl8pPr>
            <a:lvl9pPr marL="3657509" indent="0" algn="ctr" eaLnBrk="1" latinLnBrk="0" hangingPunct="1">
              <a:buNone/>
            </a:lvl9pPr>
            <a:extLst/>
          </a:lstStyle>
          <a:p>
            <a:pPr eaLnBrk="1" latinLnBrk="1" hangingPunct="1"/>
            <a:r>
              <a:rPr lang="en-US" smtClean="0"/>
              <a:t>Click to edit Master subtitle style</a:t>
            </a:r>
            <a:endParaRPr/>
          </a:p>
        </p:txBody>
      </p:sp>
      <p:sp>
        <p:nvSpPr>
          <p:cNvPr id="28" name="Date Placeholder 27"/>
          <p:cNvSpPr>
            <a:spLocks noGrp="1"/>
          </p:cNvSpPr>
          <p:nvPr>
            <p:ph type="dt" sz="half" idx="10"/>
          </p:nvPr>
        </p:nvSpPr>
        <p:spPr>
          <a:xfrm>
            <a:off x="76200" y="6068699"/>
            <a:ext cx="2057400" cy="685800"/>
          </a:xfrm>
        </p:spPr>
        <p:txBody>
          <a:bodyPr>
            <a:noAutofit/>
          </a:bodyPr>
          <a:lstStyle>
            <a:lvl1pPr algn="ctr" eaLnBrk="1" latinLnBrk="0" hangingPunct="1">
              <a:defRPr kumimoji="0" sz="2000">
                <a:solidFill>
                  <a:srgbClr val="FFFFFF"/>
                </a:solidFill>
              </a:defRPr>
            </a:lvl1pPr>
            <a:extLst/>
          </a:lstStyle>
          <a:p>
            <a:fld id="{047E157E-8DCB-4F70-A0AF-5EB586A91DD4}" type="datetime1">
              <a:rPr lang="en-US" smtClean="0"/>
              <a:pPr/>
              <a:t>1/19/2018</a:t>
            </a:fld>
            <a:endParaRPr lang="en-US" dirty="0"/>
          </a:p>
        </p:txBody>
      </p:sp>
      <p:sp>
        <p:nvSpPr>
          <p:cNvPr id="17" name="Footer Placeholder 16"/>
          <p:cNvSpPr>
            <a:spLocks noGrp="1"/>
          </p:cNvSpPr>
          <p:nvPr>
            <p:ph type="ftr" sz="quarter" idx="11"/>
          </p:nvPr>
        </p:nvSpPr>
        <p:spPr>
          <a:xfrm>
            <a:off x="2085393" y="236539"/>
            <a:ext cx="5867400" cy="365125"/>
          </a:xfrm>
        </p:spPr>
        <p:txBody>
          <a:bodyPr/>
          <a:lstStyle>
            <a:lvl1pPr algn="r" eaLnBrk="1" latinLnBrk="0" hangingPunct="1">
              <a:defRPr kumimoji="0">
                <a:solidFill>
                  <a:schemeClr val="tx2"/>
                </a:solidFill>
              </a:defRPr>
            </a:lvl1pPr>
            <a:extLst/>
          </a:lstStyle>
          <a:p>
            <a:endParaRPr lang="en-US" dirty="0">
              <a:solidFill>
                <a:srgbClr val="DEF5FA"/>
              </a:solidFill>
            </a:endParaRPr>
          </a:p>
        </p:txBody>
      </p:sp>
      <p:sp>
        <p:nvSpPr>
          <p:cNvPr id="29" name="Slide Number Placeholder 28"/>
          <p:cNvSpPr>
            <a:spLocks noGrp="1"/>
          </p:cNvSpPr>
          <p:nvPr>
            <p:ph type="sldNum" sz="quarter" idx="12"/>
          </p:nvPr>
        </p:nvSpPr>
        <p:spPr>
          <a:xfrm>
            <a:off x="8001000" y="228600"/>
            <a:ext cx="838200" cy="381000"/>
          </a:xfrm>
          <a:prstGeom prst="rect">
            <a:avLst/>
          </a:prstGeom>
        </p:spPr>
        <p:txBody>
          <a:bodyPr lIns="121917" tIns="60958" rIns="121917" bIns="60958"/>
          <a:lstStyle>
            <a:lvl1pPr eaLnBrk="1" latinLnBrk="0" hangingPunct="1">
              <a:defRPr kumimoji="0">
                <a:solidFill>
                  <a:schemeClr val="tx2"/>
                </a:solidFill>
              </a:defRPr>
            </a:lvl1pPr>
            <a:extLst/>
          </a:lstStyle>
          <a:p>
            <a:fld id="{8F82E0A0-C266-4798-8C8F-B9F91E9DA37E}" type="slidenum">
              <a:rPr lang="en-US" smtClean="0">
                <a:solidFill>
                  <a:srgbClr val="DEF5FA"/>
                </a:solidFill>
              </a:rPr>
              <a:pPr/>
              <a:t>‹#›</a:t>
            </a:fld>
            <a:endParaRPr lang="en-US" dirty="0">
              <a:solidFill>
                <a:srgbClr val="DEF5FA"/>
              </a:solidFill>
            </a:endParaRPr>
          </a:p>
        </p:txBody>
      </p:sp>
      <p:sp>
        <p:nvSpPr>
          <p:cNvPr id="12" name="Title 11"/>
          <p:cNvSpPr>
            <a:spLocks noGrp="1"/>
          </p:cNvSpPr>
          <p:nvPr>
            <p:ph type="title"/>
          </p:nvPr>
        </p:nvSpPr>
        <p:spPr>
          <a:xfrm>
            <a:off x="2362200" y="3124200"/>
            <a:ext cx="6477000" cy="2717800"/>
          </a:xfrm>
          <a:prstGeom prst="rect">
            <a:avLst/>
          </a:prstGeom>
        </p:spPr>
        <p:txBody>
          <a:bodyPr lIns="121917" tIns="60958" rIns="121917" bIns="60958" rtlCol="0" anchor="b"/>
          <a:lstStyle>
            <a:lvl1pPr eaLnBrk="1" latinLnBrk="0" hangingPunct="1">
              <a:defRPr kumimoji="0" cap="all" baseline="0"/>
            </a:lvl1pPr>
            <a:extLst/>
          </a:lstStyle>
          <a:p>
            <a:pPr eaLnBrk="1" latinLnBrk="1" hangingPunct="1"/>
            <a:r>
              <a:rPr lang="en-US" smtClean="0"/>
              <a:t>Click to edit Master title style</a:t>
            </a:r>
            <a:endParaRPr/>
          </a:p>
        </p:txBody>
      </p:sp>
      <p:pic>
        <p:nvPicPr>
          <p:cNvPr id="13" name="Picture 21" descr="IOD full colo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b="10576"/>
          <a:stretch>
            <a:fillRect/>
          </a:stretch>
        </p:blipFill>
        <p:spPr bwMode="auto">
          <a:xfrm>
            <a:off x="8384060" y="81011"/>
            <a:ext cx="667736" cy="579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213085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_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1917" tIns="60958" rIns="121917" bIns="60958" anchor="ctr"/>
          <a:lstStyle>
            <a:extLst/>
          </a:lstStyle>
          <a:p>
            <a:pPr algn="ctr"/>
            <a:endParaRPr kumimoji="0" lang="en-US" sz="1800"/>
          </a:p>
        </p:txBody>
      </p:sp>
      <p:sp>
        <p:nvSpPr>
          <p:cNvPr id="8" name="Rectangle 7"/>
          <p:cNvSpPr/>
          <p:nvPr/>
        </p:nvSpPr>
        <p:spPr>
          <a:xfrm>
            <a:off x="0" y="1888232"/>
            <a:ext cx="1295400" cy="298092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1917" tIns="60958" rIns="121917" bIns="60958" anchor="ctr"/>
          <a:lstStyle>
            <a:extLst/>
          </a:lstStyle>
          <a:p>
            <a:pPr algn="ctr"/>
            <a:endParaRPr kumimoji="0" lang="en-US" sz="1800"/>
          </a:p>
        </p:txBody>
      </p:sp>
      <p:sp>
        <p:nvSpPr>
          <p:cNvPr id="9" name="Rectangle 8"/>
          <p:cNvSpPr/>
          <p:nvPr userDrawn="1"/>
        </p:nvSpPr>
        <p:spPr>
          <a:xfrm>
            <a:off x="1371600" y="1888232"/>
            <a:ext cx="7772400" cy="2980928"/>
          </a:xfrm>
          <a:prstGeom prst="rect">
            <a:avLst/>
          </a:prstGeom>
          <a:solidFill>
            <a:schemeClr val="accent4">
              <a:lumMod val="75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1917" tIns="60958" rIns="121917" bIns="60958" anchor="ctr"/>
          <a:lstStyle>
            <a:extLst/>
          </a:lstStyle>
          <a:p>
            <a:pPr algn="ctr"/>
            <a:endParaRPr kumimoji="0" lang="en-US" sz="1800"/>
          </a:p>
        </p:txBody>
      </p:sp>
      <p:pic>
        <p:nvPicPr>
          <p:cNvPr id="10" name="Picture 21" descr="IOD full colo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b="10576"/>
          <a:stretch>
            <a:fillRect/>
          </a:stretch>
        </p:blipFill>
        <p:spPr bwMode="auto">
          <a:xfrm>
            <a:off x="314697" y="3018366"/>
            <a:ext cx="667736" cy="579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37"/>
          <p:cNvSpPr txBox="1">
            <a:spLocks noChangeArrowheads="1"/>
          </p:cNvSpPr>
          <p:nvPr userDrawn="1"/>
        </p:nvSpPr>
        <p:spPr bwMode="gray">
          <a:xfrm>
            <a:off x="79344" y="7197378"/>
            <a:ext cx="2116392"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917" tIns="60958" rIns="121917" bIns="60958">
            <a:spAutoFit/>
          </a:bodyPr>
          <a:lstStyle/>
          <a:p>
            <a:pPr algn="l"/>
            <a:r>
              <a:rPr lang="en-US" sz="2400" i="1" dirty="0" smtClean="0">
                <a:solidFill>
                  <a:srgbClr val="FF0000"/>
                </a:solidFill>
                <a:effectLst/>
                <a:latin typeface="Palace Script MT" pitchFamily="66" charset="0"/>
              </a:rPr>
              <a:t>Enterprise with Integrity</a:t>
            </a:r>
            <a:endParaRPr lang="en-US" sz="2400" i="1" dirty="0">
              <a:solidFill>
                <a:srgbClr val="FF0000"/>
              </a:solidFill>
              <a:effectLst/>
              <a:latin typeface="Palace Script MT" pitchFamily="66" charset="0"/>
            </a:endParaRPr>
          </a:p>
        </p:txBody>
      </p:sp>
      <p:sp>
        <p:nvSpPr>
          <p:cNvPr id="17" name="Slide Number Placeholder 3"/>
          <p:cNvSpPr txBox="1">
            <a:spLocks/>
          </p:cNvSpPr>
          <p:nvPr userDrawn="1"/>
        </p:nvSpPr>
        <p:spPr>
          <a:xfrm>
            <a:off x="8732044" y="6543874"/>
            <a:ext cx="768085" cy="520583"/>
          </a:xfrm>
          <a:prstGeom prst="rect">
            <a:avLst/>
          </a:prstGeom>
        </p:spPr>
        <p:txBody>
          <a:bodyPr lIns="121917" tIns="60958" rIns="121917" bIns="60958"/>
          <a:ls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fld id="{F68327C5-B821-4FE9-A59A-A60D9EB59A9A}" type="slidenum">
              <a:rPr lang="en-US" sz="1500" smtClean="0"/>
              <a:pPr/>
              <a:t>‹#›</a:t>
            </a:fld>
            <a:endParaRPr lang="en-US" sz="1500" dirty="0"/>
          </a:p>
        </p:txBody>
      </p:sp>
      <p:cxnSp>
        <p:nvCxnSpPr>
          <p:cNvPr id="12" name="Straight Connector 11"/>
          <p:cNvCxnSpPr/>
          <p:nvPr userDrawn="1"/>
        </p:nvCxnSpPr>
        <p:spPr>
          <a:xfrm>
            <a:off x="8701166" y="6573349"/>
            <a:ext cx="0" cy="28465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p:extLst mod="1">
    <p:ext uri="{DCECCB84-F9BA-43D5-87BE-67443E8EF086}">
      <p15:sldGuideLst xmlns="" xmlns:p15="http://schemas.microsoft.com/office/powerpoint/2012/main">
        <p15:guide id="1" pos="216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2_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1917" tIns="60958" rIns="121917" bIns="60958" anchor="ctr"/>
          <a:lstStyle>
            <a:extLst/>
          </a:lstStyle>
          <a:p>
            <a:pPr algn="ctr"/>
            <a:endParaRPr kumimoji="0" lang="en-US" sz="1800"/>
          </a:p>
        </p:txBody>
      </p:sp>
      <p:sp>
        <p:nvSpPr>
          <p:cNvPr id="8" name="Rectangle 7"/>
          <p:cNvSpPr/>
          <p:nvPr/>
        </p:nvSpPr>
        <p:spPr>
          <a:xfrm>
            <a:off x="0" y="1888232"/>
            <a:ext cx="1295400" cy="298092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1917" tIns="60958" rIns="121917" bIns="60958" anchor="ctr"/>
          <a:lstStyle>
            <a:extLst/>
          </a:lstStyle>
          <a:p>
            <a:pPr algn="ctr"/>
            <a:endParaRPr kumimoji="0" lang="en-US" sz="1800"/>
          </a:p>
        </p:txBody>
      </p:sp>
      <p:sp>
        <p:nvSpPr>
          <p:cNvPr id="9" name="Rectangle 8"/>
          <p:cNvSpPr/>
          <p:nvPr userDrawn="1"/>
        </p:nvSpPr>
        <p:spPr>
          <a:xfrm>
            <a:off x="1371600" y="1888232"/>
            <a:ext cx="7772400" cy="2980928"/>
          </a:xfrm>
          <a:prstGeom prst="rect">
            <a:avLst/>
          </a:prstGeom>
          <a:solidFill>
            <a:schemeClr val="accent4">
              <a:lumMod val="75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1917" tIns="60958" rIns="121917" bIns="60958" anchor="ctr"/>
          <a:lstStyle>
            <a:extLst/>
          </a:lstStyle>
          <a:p>
            <a:pPr algn="ctr"/>
            <a:endParaRPr kumimoji="0" lang="en-US" sz="1800"/>
          </a:p>
        </p:txBody>
      </p:sp>
      <p:pic>
        <p:nvPicPr>
          <p:cNvPr id="10" name="Picture 21" descr="IOD full colo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b="10576"/>
          <a:stretch>
            <a:fillRect/>
          </a:stretch>
        </p:blipFill>
        <p:spPr bwMode="auto">
          <a:xfrm>
            <a:off x="314697" y="3018366"/>
            <a:ext cx="667736" cy="579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37"/>
          <p:cNvSpPr txBox="1">
            <a:spLocks noChangeArrowheads="1"/>
          </p:cNvSpPr>
          <p:nvPr userDrawn="1"/>
        </p:nvSpPr>
        <p:spPr bwMode="gray">
          <a:xfrm>
            <a:off x="535395" y="6405808"/>
            <a:ext cx="2116392"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917" tIns="60958" rIns="121917" bIns="60958">
            <a:spAutoFit/>
          </a:bodyPr>
          <a:lstStyle/>
          <a:p>
            <a:pPr algn="l"/>
            <a:r>
              <a:rPr lang="en-US" sz="2400" i="1" dirty="0" smtClean="0">
                <a:solidFill>
                  <a:srgbClr val="FF0000"/>
                </a:solidFill>
                <a:effectLst/>
                <a:latin typeface="Palace Script MT" pitchFamily="66" charset="0"/>
              </a:rPr>
              <a:t>Enterprise with Integrity</a:t>
            </a:r>
            <a:endParaRPr lang="en-US" sz="2400" i="1" dirty="0">
              <a:solidFill>
                <a:srgbClr val="FF0000"/>
              </a:solidFill>
              <a:effectLst/>
              <a:latin typeface="Palace Script MT" pitchFamily="66" charset="0"/>
            </a:endParaRPr>
          </a:p>
        </p:txBody>
      </p:sp>
      <p:cxnSp>
        <p:nvCxnSpPr>
          <p:cNvPr id="16" name="Straight Connector 15"/>
          <p:cNvCxnSpPr/>
          <p:nvPr userDrawn="1"/>
        </p:nvCxnSpPr>
        <p:spPr>
          <a:xfrm>
            <a:off x="596815" y="6405331"/>
            <a:ext cx="0" cy="384043"/>
          </a:xfrm>
          <a:prstGeom prst="line">
            <a:avLst/>
          </a:prstGeom>
          <a:ln/>
        </p:spPr>
        <p:style>
          <a:lnRef idx="1">
            <a:schemeClr val="accent1"/>
          </a:lnRef>
          <a:fillRef idx="0">
            <a:schemeClr val="accent1"/>
          </a:fillRef>
          <a:effectRef idx="0">
            <a:schemeClr val="accent1"/>
          </a:effectRef>
          <a:fontRef idx="minor">
            <a:schemeClr val="tx1"/>
          </a:fontRef>
        </p:style>
      </p:cxnSp>
      <p:sp>
        <p:nvSpPr>
          <p:cNvPr id="17" name="Slide Number Placeholder 3"/>
          <p:cNvSpPr txBox="1">
            <a:spLocks/>
          </p:cNvSpPr>
          <p:nvPr userDrawn="1"/>
        </p:nvSpPr>
        <p:spPr>
          <a:xfrm>
            <a:off x="8732044" y="6543874"/>
            <a:ext cx="768085" cy="520583"/>
          </a:xfrm>
          <a:prstGeom prst="rect">
            <a:avLst/>
          </a:prstGeom>
        </p:spPr>
        <p:txBody>
          <a:bodyPr lIns="121917" tIns="60958" rIns="121917" bIns="60958"/>
          <a:ls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fld id="{F68327C5-B821-4FE9-A59A-A60D9EB59A9A}" type="slidenum">
              <a:rPr lang="en-US" sz="1500" smtClean="0"/>
              <a:pPr/>
              <a:t>‹#›</a:t>
            </a:fld>
            <a:endParaRPr lang="en-US" sz="1500" dirty="0"/>
          </a:p>
        </p:txBody>
      </p:sp>
    </p:spTree>
  </p:cSld>
  <p:clrMapOvr>
    <a:overrideClrMapping bg1="lt1" tx1="dk1" bg2="lt2" tx2="dk2" accent1="accent1" accent2="accent2" accent3="accent3" accent4="accent4" accent5="accent5" accent6="accent6" hlink="hlink" folHlink="folHlink"/>
  </p:clrMapOvr>
  <p:extLst mod="1">
    <p:ext uri="{DCECCB84-F9BA-43D5-87BE-67443E8EF086}">
      <p15:sldGuideLst xmlns="" xmlns:p15="http://schemas.microsoft.com/office/powerpoint/2012/main">
        <p15:guide id="1" pos="216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096000" y="6248400"/>
            <a:ext cx="2667000" cy="365125"/>
          </a:xfrm>
          <a:prstGeom prst="rect">
            <a:avLst/>
          </a:prstGeom>
        </p:spPr>
        <p:txBody>
          <a:bodyPr/>
          <a:lstStyle>
            <a:extLst/>
          </a:lstStyle>
          <a:p>
            <a:fld id="{E4606EA6-EFEA-4C30-9264-4F9291A5780D}" type="datetime1">
              <a:rPr kumimoji="0" lang="en-US" smtClean="0"/>
              <a:pPr/>
              <a:t>1/19/2018</a:t>
            </a:fld>
            <a:endParaRPr kumimoji="0" lang="en-US"/>
          </a:p>
        </p:txBody>
      </p:sp>
      <p:sp>
        <p:nvSpPr>
          <p:cNvPr id="4" name="Footer Placeholder 3"/>
          <p:cNvSpPr>
            <a:spLocks noGrp="1"/>
          </p:cNvSpPr>
          <p:nvPr>
            <p:ph type="ftr" sz="quarter" idx="11"/>
          </p:nvPr>
        </p:nvSpPr>
        <p:spPr>
          <a:xfrm>
            <a:off x="609601" y="6248207"/>
            <a:ext cx="5421083" cy="365125"/>
          </a:xfrm>
          <a:prstGeom prst="rect">
            <a:avLst/>
          </a:prstGeom>
        </p:spPr>
        <p:txBody>
          <a:bodyPr/>
          <a:lstStyle>
            <a:extLst/>
          </a:lstStyle>
          <a:p>
            <a:endParaRPr kumimoji="0" lang="en-US"/>
          </a:p>
        </p:txBody>
      </p:sp>
      <p:sp>
        <p:nvSpPr>
          <p:cNvPr id="5" name="Slide Number Placeholder 4"/>
          <p:cNvSpPr>
            <a:spLocks noGrp="1"/>
          </p:cNvSpPr>
          <p:nvPr>
            <p:ph type="sldNum" sz="quarter" idx="12"/>
          </p:nvPr>
        </p:nvSpPr>
        <p:spPr>
          <a:xfrm>
            <a:off x="0" y="921950"/>
            <a:ext cx="533400" cy="244476"/>
          </a:xfrm>
          <a:prstGeom prst="rect">
            <a:avLst/>
          </a:prstGeom>
        </p:spPr>
        <p:txBody>
          <a:bodyPr lIns="121917" tIns="60958" rIns="121917" bIns="60958"/>
          <a:lstStyle>
            <a:extLst/>
          </a:lstStyle>
          <a:p>
            <a:pPr algn="ctr"/>
            <a:fld id="{8F82E0A0-C266-4798-8C8F-B9F91E9DA37E}" type="slidenum">
              <a:rPr kumimoji="0" lang="en-US" sz="1400" b="1" smtClean="0">
                <a:solidFill>
                  <a:srgbClr val="FFFFFF"/>
                </a:solidFill>
              </a:rPr>
              <a:pPr algn="ctr"/>
              <a:t>‹#›</a:t>
            </a:fld>
            <a:endParaRPr kumimoji="0" lang="en-US"/>
          </a:p>
        </p:txBody>
      </p:sp>
      <p:sp>
        <p:nvSpPr>
          <p:cNvPr id="7" name="Rectangle 6"/>
          <p:cNvSpPr>
            <a:spLocks noGrp="1"/>
          </p:cNvSpPr>
          <p:nvPr>
            <p:ph sz="quarter" idx="13"/>
          </p:nvPr>
        </p:nvSpPr>
        <p:spPr>
          <a:xfrm>
            <a:off x="609600" y="1803400"/>
            <a:ext cx="8153400" cy="4368800"/>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609600" y="1803402"/>
            <a:ext cx="3886200" cy="4358165"/>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11" name="Content Placeholder 10"/>
          <p:cNvSpPr>
            <a:spLocks noGrp="1"/>
          </p:cNvSpPr>
          <p:nvPr>
            <p:ph sz="quarter" idx="14"/>
          </p:nvPr>
        </p:nvSpPr>
        <p:spPr>
          <a:xfrm>
            <a:off x="4844901" y="1803403"/>
            <a:ext cx="3886200" cy="4358167"/>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8" name="Date Placeholder 7"/>
          <p:cNvSpPr>
            <a:spLocks noGrp="1"/>
          </p:cNvSpPr>
          <p:nvPr>
            <p:ph type="dt" sz="half" idx="15"/>
          </p:nvPr>
        </p:nvSpPr>
        <p:spPr>
          <a:xfrm>
            <a:off x="6096000" y="6248400"/>
            <a:ext cx="2667000" cy="365125"/>
          </a:xfrm>
          <a:prstGeom prst="rect">
            <a:avLst/>
          </a:prstGeom>
        </p:spPr>
        <p:txBody>
          <a:bodyPr rtlCol="0"/>
          <a:lstStyle>
            <a:extLst/>
          </a:lstStyle>
          <a:p>
            <a:fld id="{E4606EA6-EFEA-4C30-9264-4F9291A5780D}" type="datetime1">
              <a:rPr kumimoji="0" lang="en-US" smtClean="0"/>
              <a:pPr/>
              <a:t>1/19/2018</a:t>
            </a:fld>
            <a:endParaRPr kumimoji="0" lang="en-US"/>
          </a:p>
        </p:txBody>
      </p:sp>
      <p:sp>
        <p:nvSpPr>
          <p:cNvPr id="12" name="Footer Placeholder 11"/>
          <p:cNvSpPr>
            <a:spLocks noGrp="1"/>
          </p:cNvSpPr>
          <p:nvPr>
            <p:ph type="ftr" sz="quarter" idx="17"/>
          </p:nvPr>
        </p:nvSpPr>
        <p:spPr>
          <a:xfrm>
            <a:off x="2017685" y="6430963"/>
            <a:ext cx="5421083" cy="365125"/>
          </a:xfrm>
          <a:prstGeom prst="rect">
            <a:avLst/>
          </a:prstGeom>
        </p:spPr>
        <p:txBody>
          <a:bodyPr rtlCol="0"/>
          <a:lstStyle>
            <a:extLst/>
          </a:lstStyle>
          <a:p>
            <a:endParaRPr kumimoji="0"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bg>
      <p:bgPr>
        <a:solidFill>
          <a:srgbClr val="2B4A76"/>
        </a:solidFill>
        <a:effectLst/>
      </p:bgPr>
    </p:bg>
    <p:spTree>
      <p:nvGrpSpPr>
        <p:cNvPr id="1" name=""/>
        <p:cNvGrpSpPr/>
        <p:nvPr/>
      </p:nvGrpSpPr>
      <p:grpSpPr>
        <a:xfrm>
          <a:off x="0" y="0"/>
          <a:ext cx="0" cy="0"/>
          <a:chOff x="0" y="0"/>
          <a:chExt cx="0" cy="0"/>
        </a:xfrm>
      </p:grpSpPr>
      <p:sp>
        <p:nvSpPr>
          <p:cNvPr id="8" name="Rectangle 7"/>
          <p:cNvSpPr/>
          <p:nvPr/>
        </p:nvSpPr>
        <p:spPr>
          <a:xfrm>
            <a:off x="-9144" y="4942299"/>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1917" tIns="60958" rIns="121917" bIns="60958" anchor="ctr"/>
          <a:lstStyle>
            <a:extLst/>
          </a:lstStyle>
          <a:p>
            <a:pPr algn="ctr"/>
            <a:endParaRPr kumimoji="0" lang="en-US" sz="1800"/>
          </a:p>
        </p:txBody>
      </p:sp>
      <p:sp>
        <p:nvSpPr>
          <p:cNvPr id="9" name="Rectangle 8"/>
          <p:cNvSpPr/>
          <p:nvPr/>
        </p:nvSpPr>
        <p:spPr>
          <a:xfrm>
            <a:off x="-9144" y="5033739"/>
            <a:ext cx="1463040" cy="713232"/>
          </a:xfrm>
          <a:prstGeom prst="rect">
            <a:avLst/>
          </a:prstGeom>
          <a:solidFill>
            <a:schemeClr val="bg1">
              <a:lumMod val="50000"/>
              <a:lumOff val="5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1917" tIns="60958" rIns="121917" bIns="60958" anchor="ctr"/>
          <a:lstStyle>
            <a:extLst/>
          </a:lstStyle>
          <a:p>
            <a:pPr algn="ctr"/>
            <a:endParaRPr kumimoji="0" lang="en-US" sz="1800"/>
          </a:p>
        </p:txBody>
      </p:sp>
      <p:sp>
        <p:nvSpPr>
          <p:cNvPr id="10" name="Rectangle 9"/>
          <p:cNvSpPr/>
          <p:nvPr/>
        </p:nvSpPr>
        <p:spPr>
          <a:xfrm>
            <a:off x="1545336" y="5024595"/>
            <a:ext cx="7589520" cy="713232"/>
          </a:xfrm>
          <a:prstGeom prst="rect">
            <a:avLst/>
          </a:prstGeom>
          <a:solidFill>
            <a:schemeClr val="accent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1917" tIns="60958" rIns="121917" bIns="60958" anchor="ctr"/>
          <a:lstStyle>
            <a:extLst/>
          </a:lstStyle>
          <a:p>
            <a:pPr algn="ctr"/>
            <a:endParaRPr kumimoji="0" lang="en-US" sz="1800"/>
          </a:p>
        </p:txBody>
      </p:sp>
      <p:sp>
        <p:nvSpPr>
          <p:cNvPr id="11" name="Rectangle 10"/>
          <p:cNvSpPr/>
          <p:nvPr/>
        </p:nvSpPr>
        <p:spPr>
          <a:xfrm>
            <a:off x="1447800" y="0"/>
            <a:ext cx="100584" cy="6867144"/>
          </a:xfrm>
          <a:prstGeom prst="rect">
            <a:avLst/>
          </a:prstGeom>
          <a:solidFill>
            <a:schemeClr val="tx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1917" tIns="60958" rIns="121917" bIns="60958" anchor="ctr"/>
          <a:lstStyle>
            <a:extLst/>
          </a:lstStyle>
          <a:p>
            <a:pPr algn="ctr"/>
            <a:endParaRPr kumimoji="0" lang="en-US" sz="1800"/>
          </a:p>
        </p:txBody>
      </p:sp>
      <p:grpSp>
        <p:nvGrpSpPr>
          <p:cNvPr id="3" name="Group 2"/>
          <p:cNvGrpSpPr/>
          <p:nvPr userDrawn="1"/>
        </p:nvGrpSpPr>
        <p:grpSpPr>
          <a:xfrm>
            <a:off x="3603009" y="644691"/>
            <a:ext cx="3496023" cy="2980903"/>
            <a:chOff x="2715904" y="339502"/>
            <a:chExt cx="2622017" cy="2235677"/>
          </a:xfrm>
        </p:grpSpPr>
        <p:sp>
          <p:nvSpPr>
            <p:cNvPr id="2" name="Rectangle 1"/>
            <p:cNvSpPr/>
            <p:nvPr userDrawn="1"/>
          </p:nvSpPr>
          <p:spPr>
            <a:xfrm>
              <a:off x="2715904" y="339502"/>
              <a:ext cx="2622017" cy="223567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12" name="Picture 11"/>
            <p:cNvPicPr>
              <a:picLocks noChangeAspect="1"/>
            </p:cNvPicPr>
            <p:nvPr userDrawn="1"/>
          </p:nvPicPr>
          <p:blipFill>
            <a:blip r:embed="rId2"/>
            <a:stretch>
              <a:fillRect/>
            </a:stretch>
          </p:blipFill>
          <p:spPr>
            <a:xfrm>
              <a:off x="2829870" y="438806"/>
              <a:ext cx="2420796" cy="2087369"/>
            </a:xfrm>
            <a:prstGeom prst="rect">
              <a:avLst/>
            </a:prstGeom>
          </p:spPr>
        </p:pic>
      </p:grpSp>
      <p:sp>
        <p:nvSpPr>
          <p:cNvPr id="14" name="Text Box 37"/>
          <p:cNvSpPr txBox="1">
            <a:spLocks noChangeArrowheads="1"/>
          </p:cNvSpPr>
          <p:nvPr userDrawn="1"/>
        </p:nvSpPr>
        <p:spPr bwMode="gray">
          <a:xfrm>
            <a:off x="3600920" y="4988201"/>
            <a:ext cx="3563368" cy="779700"/>
          </a:xfrm>
          <a:prstGeom prst="rect">
            <a:avLst/>
          </a:prstGeom>
          <a:solidFill>
            <a:schemeClr val="tx1"/>
          </a:solidFill>
          <a:ln>
            <a:noFill/>
          </a:ln>
          <a:effectLst/>
          <a:extLst/>
        </p:spPr>
        <p:txBody>
          <a:bodyPr wrap="none" lIns="121917" tIns="60958" rIns="121917" bIns="60958">
            <a:spAutoFit/>
          </a:bodyPr>
          <a:lstStyle/>
          <a:p>
            <a:pPr algn="l"/>
            <a:r>
              <a:rPr lang="en-US" sz="4300" i="0" u="none" dirty="0" smtClean="0">
                <a:solidFill>
                  <a:srgbClr val="FF0000"/>
                </a:solidFill>
                <a:effectLst/>
                <a:latin typeface="Palace Script MT" pitchFamily="66" charset="0"/>
              </a:rPr>
              <a:t>Enterprise with Integrity</a:t>
            </a:r>
            <a:endParaRPr lang="en-US" sz="4300" i="0" u="none" dirty="0">
              <a:solidFill>
                <a:srgbClr val="FF0000"/>
              </a:solidFill>
              <a:effectLst/>
              <a:latin typeface="Palace Script MT" pitchFamily="66" charset="0"/>
            </a:endParaRPr>
          </a:p>
        </p:txBody>
      </p:sp>
      <p:sp>
        <p:nvSpPr>
          <p:cNvPr id="16" name="Rectangle 15"/>
          <p:cNvSpPr txBox="1">
            <a:spLocks/>
          </p:cNvSpPr>
          <p:nvPr userDrawn="1"/>
        </p:nvSpPr>
        <p:spPr>
          <a:xfrm>
            <a:off x="1673291" y="3779507"/>
            <a:ext cx="7315200" cy="609600"/>
          </a:xfrm>
          <a:prstGeom prst="rect">
            <a:avLst/>
          </a:prstGeom>
        </p:spPr>
        <p:txBody>
          <a:bodyPr lIns="121917" tIns="60958" rIns="121917" bIns="60958">
            <a:normAutofit fontScale="97500"/>
          </a:bodyPr>
          <a:lstStyle>
            <a:lvl1pPr algn="l" rtl="0" eaLnBrk="1" latinLnBrk="0" hangingPunct="1">
              <a:spcBef>
                <a:spcPct val="0"/>
              </a:spcBef>
              <a:buNone/>
              <a:defRPr kumimoji="0" sz="3150" kern="1200">
                <a:solidFill>
                  <a:schemeClr val="tx2"/>
                </a:solidFill>
                <a:latin typeface="+mj-lt"/>
                <a:ea typeface="+mj-ea"/>
                <a:cs typeface="+mj-cs"/>
              </a:defRPr>
            </a:lvl1pPr>
            <a:extLst/>
          </a:lstStyle>
          <a:p>
            <a:pPr algn="ctr"/>
            <a:r>
              <a:rPr lang="en-US" dirty="0" smtClean="0"/>
              <a:t>Thai Institute of Directors</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a:spLocks noGrp="1"/>
          </p:cNvSpPr>
          <p:nvPr>
            <p:ph type="dt" sz="half" idx="10"/>
          </p:nvPr>
        </p:nvSpPr>
        <p:spPr/>
        <p:txBody>
          <a:bodyPr/>
          <a:lstStyle>
            <a:extLst/>
          </a:lstStyle>
          <a:p>
            <a:fld id="{E4606EA6-EFEA-4C30-9264-4F9291A5780D}" type="datetime1">
              <a:rPr lang="en-US" smtClean="0">
                <a:solidFill>
                  <a:srgbClr val="464646"/>
                </a:solidFill>
              </a:rPr>
              <a:pPr/>
              <a:t>1/19/2018</a:t>
            </a:fld>
            <a:endParaRPr lang="en-US">
              <a:solidFill>
                <a:srgbClr val="464646"/>
              </a:solidFill>
            </a:endParaRPr>
          </a:p>
        </p:txBody>
      </p:sp>
      <p:sp>
        <p:nvSpPr>
          <p:cNvPr id="4" name="Rectangle 3"/>
          <p:cNvSpPr>
            <a:spLocks noGrp="1"/>
          </p:cNvSpPr>
          <p:nvPr>
            <p:ph type="ftr" sz="quarter" idx="11"/>
          </p:nvPr>
        </p:nvSpPr>
        <p:spPr/>
        <p:txBody>
          <a:bodyPr/>
          <a:lstStyle>
            <a:extLst/>
          </a:lstStyle>
          <a:p>
            <a:endParaRPr lang="en-US">
              <a:solidFill>
                <a:srgbClr val="464646"/>
              </a:solidFill>
            </a:endParaRPr>
          </a:p>
        </p:txBody>
      </p:sp>
      <p:sp>
        <p:nvSpPr>
          <p:cNvPr id="5" name="Slide Number Placeholder 4"/>
          <p:cNvSpPr>
            <a:spLocks noGrp="1"/>
          </p:cNvSpPr>
          <p:nvPr>
            <p:ph type="sldNum" sz="quarter" idx="12"/>
          </p:nvPr>
        </p:nvSpPr>
        <p:spPr>
          <a:xfrm>
            <a:off x="0" y="921950"/>
            <a:ext cx="533400" cy="244476"/>
          </a:xfrm>
          <a:prstGeom prst="rect">
            <a:avLst/>
          </a:prstGeom>
        </p:spPr>
        <p:txBody>
          <a:bodyPr lIns="121917" tIns="60958" rIns="121917" bIns="60958"/>
          <a:lstStyle>
            <a:extLst/>
          </a:lstStyle>
          <a:p>
            <a:pPr algn="ctr"/>
            <a:fld id="{8F82E0A0-C266-4798-8C8F-B9F91E9DA37E}" type="slidenum">
              <a:rPr lang="en-US" sz="1400" b="1" smtClean="0">
                <a:solidFill>
                  <a:srgbClr val="FFFFFF"/>
                </a:solidFill>
              </a:rPr>
              <a:pPr algn="ctr"/>
              <a:t>‹#›</a:t>
            </a:fld>
            <a:endParaRPr lang="en-US">
              <a:solidFill>
                <a:prstClr val="black"/>
              </a:solidFill>
            </a:endParaRPr>
          </a:p>
        </p:txBody>
      </p:sp>
      <p:sp>
        <p:nvSpPr>
          <p:cNvPr id="7" name="Rectangle 6"/>
          <p:cNvSpPr>
            <a:spLocks noGrp="1"/>
          </p:cNvSpPr>
          <p:nvPr>
            <p:ph sz="quarter" idx="13"/>
          </p:nvPr>
        </p:nvSpPr>
        <p:spPr>
          <a:xfrm>
            <a:off x="609600" y="1803400"/>
            <a:ext cx="8153400" cy="4368800"/>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Tree>
    <p:extLst>
      <p:ext uri="{BB962C8B-B14F-4D97-AF65-F5344CB8AC3E}">
        <p14:creationId xmlns:p14="http://schemas.microsoft.com/office/powerpoint/2010/main" val="2793203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2" y="2743205"/>
            <a:ext cx="7123113" cy="1673225"/>
          </a:xfrm>
        </p:spPr>
        <p:txBody>
          <a:bodyPr anchor="t"/>
          <a:lstStyle>
            <a:lvl1pPr eaLnBrk="1" latinLnBrk="0" hangingPunct="1">
              <a:buNone/>
              <a:defRPr kumimoji="0" sz="2800">
                <a:solidFill>
                  <a:schemeClr val="tx2"/>
                </a:solidFill>
              </a:defRPr>
            </a:lvl1pPr>
            <a:lvl2pPr eaLnBrk="1" latinLnBrk="0" hangingPunct="1">
              <a:buNone/>
              <a:defRPr kumimoji="0" sz="1800">
                <a:solidFill>
                  <a:schemeClr val="tx1">
                    <a:tint val="75000"/>
                  </a:schemeClr>
                </a:solidFill>
              </a:defRPr>
            </a:lvl2pPr>
            <a:lvl3pPr eaLnBrk="1" latinLnBrk="0" hangingPunct="1">
              <a:buNone/>
              <a:defRPr kumimoji="0" sz="1600">
                <a:solidFill>
                  <a:schemeClr val="tx1">
                    <a:tint val="75000"/>
                  </a:schemeClr>
                </a:solidFill>
              </a:defRPr>
            </a:lvl3pPr>
            <a:lvl4pPr eaLnBrk="1" latinLnBrk="0" hangingPunct="1">
              <a:buNone/>
              <a:defRPr kumimoji="0" sz="1400">
                <a:solidFill>
                  <a:schemeClr val="tx1">
                    <a:tint val="75000"/>
                  </a:schemeClr>
                </a:solidFill>
              </a:defRPr>
            </a:lvl4pPr>
            <a:lvl5pPr eaLnBrk="1" latinLnBrk="0" hangingPunct="1">
              <a:buNone/>
              <a:defRPr kumimoji="0" sz="1400">
                <a:solidFill>
                  <a:schemeClr val="tx1">
                    <a:tint val="75000"/>
                  </a:schemeClr>
                </a:solidFill>
              </a:defRPr>
            </a:lvl5pPr>
            <a:extLst/>
          </a:lstStyle>
          <a:p>
            <a:pPr lvl="0" eaLnBrk="1" latinLnBrk="1" hangingPunct="1"/>
            <a:r>
              <a:rPr lang="en-US" smtClean="0"/>
              <a:t>Click to edit Master text styles</a:t>
            </a:r>
          </a:p>
        </p:txBody>
      </p:sp>
      <p:sp>
        <p:nvSpPr>
          <p:cNvPr id="7" name="Rectangle 6"/>
          <p:cNvSpPr/>
          <p:nvPr/>
        </p:nvSpPr>
        <p:spPr>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1917" tIns="60958" rIns="121917" bIns="60958" anchor="ctr"/>
          <a:lstStyle>
            <a:extLst/>
          </a:lstStyle>
          <a:p>
            <a:pPr algn="ctr"/>
            <a:endParaRPr lang="en-US" sz="1800">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1917" tIns="60958" rIns="121917" bIns="60958" anchor="ctr"/>
          <a:lstStyle>
            <a:extLst/>
          </a:lstStyle>
          <a:p>
            <a:pPr algn="ctr"/>
            <a:endParaRPr lang="en-US" sz="1800">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1917" tIns="60958" rIns="121917" bIns="60958" anchor="ctr"/>
          <a:lstStyle>
            <a:extLst/>
          </a:lstStyle>
          <a:p>
            <a:pPr algn="ctr"/>
            <a:endParaRPr lang="en-US" sz="1800">
              <a:solidFill>
                <a:prstClr val="white"/>
              </a:solidFill>
            </a:endParaRPr>
          </a:p>
        </p:txBody>
      </p:sp>
      <p:sp>
        <p:nvSpPr>
          <p:cNvPr id="2" name="Title 1"/>
          <p:cNvSpPr>
            <a:spLocks noGrp="1"/>
          </p:cNvSpPr>
          <p:nvPr>
            <p:ph type="title" hasCustomPrompt="1"/>
          </p:nvPr>
        </p:nvSpPr>
        <p:spPr>
          <a:xfrm>
            <a:off x="1371600" y="1600200"/>
            <a:ext cx="7620000" cy="990600"/>
          </a:xfrm>
          <a:prstGeom prst="rect">
            <a:avLst/>
          </a:prstGeom>
        </p:spPr>
        <p:txBody>
          <a:bodyPr lIns="121917" tIns="60958" rIns="121917" bIns="60958"/>
          <a:lstStyle>
            <a:lvl1pPr algn="l" eaLnBrk="1" latinLnBrk="0" hangingPunct="1">
              <a:buNone/>
              <a:defRPr kumimoji="0" sz="4400" b="0" cap="none">
                <a:solidFill>
                  <a:srgbClr val="FFFFFF"/>
                </a:solidFill>
              </a:defRPr>
            </a:lvl1pPr>
            <a:extLst/>
          </a:lstStyle>
          <a:p>
            <a:r>
              <a:rPr kumimoji="0" lang="en-US" dirty="0" smtClean="0"/>
              <a:t>Click to edit master title style</a:t>
            </a:r>
            <a:endParaRPr kumimoji="0" lang="en-US" dirty="0"/>
          </a:p>
        </p:txBody>
      </p:sp>
      <p:sp>
        <p:nvSpPr>
          <p:cNvPr id="12" name="Date Placeholder 11"/>
          <p:cNvSpPr>
            <a:spLocks noGrp="1"/>
          </p:cNvSpPr>
          <p:nvPr>
            <p:ph type="dt" sz="half" idx="10"/>
          </p:nvPr>
        </p:nvSpPr>
        <p:spPr/>
        <p:txBody>
          <a:bodyPr/>
          <a:lstStyle>
            <a:extLst/>
          </a:lstStyle>
          <a:p>
            <a:fld id="{6FCF9F07-3BC7-4570-B054-79111B0A380C}" type="datetime1">
              <a:rPr lang="en-US" smtClean="0">
                <a:solidFill>
                  <a:srgbClr val="464646"/>
                </a:solidFill>
              </a:rPr>
              <a:pPr/>
              <a:t>1/19/2018</a:t>
            </a:fld>
            <a:endParaRPr lang="en-US">
              <a:solidFill>
                <a:srgbClr val="464646"/>
              </a:solidFill>
            </a:endParaRPr>
          </a:p>
        </p:txBody>
      </p:sp>
      <p:sp>
        <p:nvSpPr>
          <p:cNvPr id="13" name="Slide Number Placeholder 12"/>
          <p:cNvSpPr>
            <a:spLocks noGrp="1"/>
          </p:cNvSpPr>
          <p:nvPr>
            <p:ph type="sldNum" sz="quarter" idx="11"/>
          </p:nvPr>
        </p:nvSpPr>
        <p:spPr>
          <a:xfrm>
            <a:off x="0" y="1752602"/>
            <a:ext cx="1295400" cy="701676"/>
          </a:xfrm>
          <a:prstGeom prst="rect">
            <a:avLst/>
          </a:prstGeom>
        </p:spPr>
        <p:txBody>
          <a:bodyPr lIns="121917" tIns="60958" rIns="121917" bIns="60958">
            <a:noAutofit/>
          </a:bodyPr>
          <a:lstStyle>
            <a:lvl1pPr eaLnBrk="1" latinLnBrk="0" hangingPunct="1">
              <a:defRPr kumimoji="0" sz="2400">
                <a:solidFill>
                  <a:srgbClr val="FFFFFF"/>
                </a:solidFill>
              </a:defRPr>
            </a:lvl1pPr>
            <a:extLst/>
          </a:lstStyle>
          <a:p>
            <a:pPr algn="ctr"/>
            <a:fld id="{8F82E0A0-C266-4798-8C8F-B9F91E9DA37E}" type="slidenum">
              <a:rPr lang="en-US" b="1" smtClean="0"/>
              <a:pPr algn="ctr"/>
              <a:t>‹#›</a:t>
            </a:fld>
            <a:endParaRPr lang="en-US" dirty="0"/>
          </a:p>
        </p:txBody>
      </p:sp>
      <p:sp>
        <p:nvSpPr>
          <p:cNvPr id="14" name="Footer Placeholder 13"/>
          <p:cNvSpPr>
            <a:spLocks noGrp="1"/>
          </p:cNvSpPr>
          <p:nvPr>
            <p:ph type="ftr" sz="quarter" idx="12"/>
          </p:nvPr>
        </p:nvSpPr>
        <p:spPr/>
        <p:txBody>
          <a:bodyPr/>
          <a:lstStyle>
            <a:extLst/>
          </a:lstStyle>
          <a:p>
            <a:endParaRPr lang="en-US">
              <a:solidFill>
                <a:srgbClr val="464646"/>
              </a:solidFill>
            </a:endParaRPr>
          </a:p>
        </p:txBody>
      </p:sp>
    </p:spTree>
    <p:extLst>
      <p:ext uri="{BB962C8B-B14F-4D97-AF65-F5344CB8AC3E}">
        <p14:creationId xmlns:p14="http://schemas.microsoft.com/office/powerpoint/2010/main" val="410878129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609600" y="1803402"/>
            <a:ext cx="3886200" cy="4358165"/>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11" name="Content Placeholder 10"/>
          <p:cNvSpPr>
            <a:spLocks noGrp="1"/>
          </p:cNvSpPr>
          <p:nvPr>
            <p:ph sz="quarter" idx="14"/>
          </p:nvPr>
        </p:nvSpPr>
        <p:spPr>
          <a:xfrm>
            <a:off x="4844901" y="1803403"/>
            <a:ext cx="3886200" cy="4358167"/>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8" name="Date Placeholder 7"/>
          <p:cNvSpPr>
            <a:spLocks noGrp="1"/>
          </p:cNvSpPr>
          <p:nvPr>
            <p:ph type="dt" sz="half" idx="15"/>
          </p:nvPr>
        </p:nvSpPr>
        <p:spPr/>
        <p:txBody>
          <a:bodyPr rtlCol="0"/>
          <a:lstStyle>
            <a:extLst/>
          </a:lstStyle>
          <a:p>
            <a:fld id="{E4606EA6-EFEA-4C30-9264-4F9291A5780D}" type="datetime1">
              <a:rPr lang="en-US" smtClean="0">
                <a:solidFill>
                  <a:srgbClr val="464646"/>
                </a:solidFill>
              </a:rPr>
              <a:pPr/>
              <a:t>1/19/2018</a:t>
            </a:fld>
            <a:endParaRPr lang="en-US">
              <a:solidFill>
                <a:srgbClr val="464646"/>
              </a:solidFill>
            </a:endParaRPr>
          </a:p>
        </p:txBody>
      </p:sp>
      <p:sp>
        <p:nvSpPr>
          <p:cNvPr id="12" name="Footer Placeholder 11"/>
          <p:cNvSpPr>
            <a:spLocks noGrp="1"/>
          </p:cNvSpPr>
          <p:nvPr>
            <p:ph type="ftr" sz="quarter" idx="17"/>
          </p:nvPr>
        </p:nvSpPr>
        <p:spPr>
          <a:xfrm>
            <a:off x="2017685" y="6430963"/>
            <a:ext cx="5421083" cy="365125"/>
          </a:xfrm>
        </p:spPr>
        <p:txBody>
          <a:bodyPr rtlCol="0"/>
          <a:lstStyle>
            <a:extLst/>
          </a:lstStyle>
          <a:p>
            <a:endParaRPr lang="en-US" dirty="0">
              <a:solidFill>
                <a:srgbClr val="464646"/>
              </a:solidFill>
            </a:endParaRPr>
          </a:p>
        </p:txBody>
      </p:sp>
    </p:spTree>
    <p:extLst>
      <p:ext uri="{BB962C8B-B14F-4D97-AF65-F5344CB8AC3E}">
        <p14:creationId xmlns:p14="http://schemas.microsoft.com/office/powerpoint/2010/main" val="529887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2648" y="157480"/>
            <a:ext cx="8153400" cy="1341120"/>
          </a:xfrm>
          <a:prstGeom prst="rect">
            <a:avLst/>
          </a:prstGeom>
        </p:spPr>
        <p:txBody>
          <a:bodyPr lIns="121917" tIns="60958" rIns="121917" bIns="60958" anchor="b"/>
          <a:lstStyle>
            <a:lvl1pPr eaLnBrk="1" latinLnBrk="0" hangingPunct="1">
              <a:defRPr kumimoji="0"/>
            </a:lvl1pPr>
            <a:extLst/>
          </a:lstStyle>
          <a:p>
            <a:pPr eaLnBrk="1" latinLnBrk="1" hangingPunct="1"/>
            <a:r>
              <a:rPr lang="en-US" smtClean="0"/>
              <a:t>Click to edit Master title style</a:t>
            </a:r>
            <a:endParaRPr/>
          </a:p>
        </p:txBody>
      </p:sp>
      <p:sp>
        <p:nvSpPr>
          <p:cNvPr id="11" name="Content Placeholder 10"/>
          <p:cNvSpPr>
            <a:spLocks noGrp="1"/>
          </p:cNvSpPr>
          <p:nvPr>
            <p:ph sz="quarter" idx="13"/>
          </p:nvPr>
        </p:nvSpPr>
        <p:spPr>
          <a:xfrm>
            <a:off x="609600" y="2559757"/>
            <a:ext cx="3886200" cy="3505200"/>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13" name="Content Placeholder 12"/>
          <p:cNvSpPr>
            <a:spLocks noGrp="1"/>
          </p:cNvSpPr>
          <p:nvPr>
            <p:ph sz="quarter" idx="14"/>
          </p:nvPr>
        </p:nvSpPr>
        <p:spPr>
          <a:xfrm>
            <a:off x="4800600" y="2559757"/>
            <a:ext cx="3886200" cy="3505200"/>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10" name="Date Placeholder 9"/>
          <p:cNvSpPr>
            <a:spLocks noGrp="1"/>
          </p:cNvSpPr>
          <p:nvPr>
            <p:ph type="dt" sz="half" idx="15"/>
          </p:nvPr>
        </p:nvSpPr>
        <p:spPr/>
        <p:txBody>
          <a:bodyPr rtlCol="0"/>
          <a:lstStyle>
            <a:extLst/>
          </a:lstStyle>
          <a:p>
            <a:fld id="{E4606EA6-EFEA-4C30-9264-4F9291A5780D}" type="datetime1">
              <a:rPr lang="en-US" smtClean="0">
                <a:solidFill>
                  <a:srgbClr val="464646"/>
                </a:solidFill>
              </a:rPr>
              <a:pPr/>
              <a:t>1/19/2018</a:t>
            </a:fld>
            <a:endParaRPr lang="en-US">
              <a:solidFill>
                <a:srgbClr val="464646"/>
              </a:solidFill>
            </a:endParaRPr>
          </a:p>
        </p:txBody>
      </p:sp>
      <p:sp>
        <p:nvSpPr>
          <p:cNvPr id="12" name="Slide Number Placeholder 11"/>
          <p:cNvSpPr>
            <a:spLocks noGrp="1"/>
          </p:cNvSpPr>
          <p:nvPr>
            <p:ph type="sldNum" sz="quarter" idx="16"/>
          </p:nvPr>
        </p:nvSpPr>
        <p:spPr>
          <a:xfrm>
            <a:off x="0" y="921950"/>
            <a:ext cx="533400" cy="244476"/>
          </a:xfrm>
          <a:prstGeom prst="rect">
            <a:avLst/>
          </a:prstGeom>
        </p:spPr>
        <p:txBody>
          <a:bodyPr lIns="121917" tIns="60958" rIns="121917" bIns="60958" rtlCol="0"/>
          <a:lstStyle>
            <a:extLst/>
          </a:lstStyle>
          <a:p>
            <a:pPr algn="ctr"/>
            <a:fld id="{8F82E0A0-C266-4798-8C8F-B9F91E9DA37E}" type="slidenum">
              <a:rPr lang="en-US" sz="1400" b="1" smtClean="0">
                <a:solidFill>
                  <a:srgbClr val="FFFFFF"/>
                </a:solidFill>
              </a:rPr>
              <a:pPr algn="ctr"/>
              <a:t>‹#›</a:t>
            </a:fld>
            <a:endParaRPr lang="en-US">
              <a:solidFill>
                <a:prstClr val="black"/>
              </a:solidFill>
            </a:endParaRPr>
          </a:p>
        </p:txBody>
      </p:sp>
      <p:sp>
        <p:nvSpPr>
          <p:cNvPr id="14" name="Footer Placeholder 13"/>
          <p:cNvSpPr>
            <a:spLocks noGrp="1"/>
          </p:cNvSpPr>
          <p:nvPr>
            <p:ph type="ftr" sz="quarter" idx="17"/>
          </p:nvPr>
        </p:nvSpPr>
        <p:spPr/>
        <p:txBody>
          <a:bodyPr rtlCol="0"/>
          <a:lstStyle>
            <a:extLst/>
          </a:lstStyle>
          <a:p>
            <a:endParaRPr lang="en-US">
              <a:solidFill>
                <a:srgbClr val="464646"/>
              </a:solidFill>
            </a:endParaRPr>
          </a:p>
        </p:txBody>
      </p:sp>
      <p:sp>
        <p:nvSpPr>
          <p:cNvPr id="16" name="Text Placeholder 15"/>
          <p:cNvSpPr>
            <a:spLocks noGrp="1"/>
          </p:cNvSpPr>
          <p:nvPr>
            <p:ph type="body" sz="quarter" idx="18"/>
          </p:nvPr>
        </p:nvSpPr>
        <p:spPr>
          <a:xfrm>
            <a:off x="609600" y="1816383"/>
            <a:ext cx="3886200" cy="707136"/>
          </a:xfrm>
          <a:solidFill>
            <a:schemeClr val="accent2"/>
          </a:solidFill>
        </p:spPr>
        <p:txBody>
          <a:bodyPr rtlCol="0" anchor="ctr"/>
          <a:lstStyle>
            <a:lvl1pPr eaLnBrk="1" latinLnBrk="0" hangingPunct="1">
              <a:buFontTx/>
              <a:buNone/>
              <a:defRPr kumimoji="0" sz="2000" b="1">
                <a:solidFill>
                  <a:srgbClr val="FFFFFF"/>
                </a:solidFill>
              </a:defRPr>
            </a:lvl1pPr>
            <a:extLst/>
          </a:lstStyle>
          <a:p>
            <a:pPr lvl="0" eaLnBrk="1" latinLnBrk="1" hangingPunct="1"/>
            <a:r>
              <a:rPr lang="en-US" smtClean="0"/>
              <a:t>Click to edit Master text styles</a:t>
            </a:r>
          </a:p>
        </p:txBody>
      </p:sp>
      <p:sp>
        <p:nvSpPr>
          <p:cNvPr id="15" name="Text Placeholder 14"/>
          <p:cNvSpPr>
            <a:spLocks noGrp="1"/>
          </p:cNvSpPr>
          <p:nvPr>
            <p:ph type="body" sz="quarter" idx="19"/>
          </p:nvPr>
        </p:nvSpPr>
        <p:spPr>
          <a:xfrm>
            <a:off x="4800600" y="1816383"/>
            <a:ext cx="3886200" cy="707136"/>
          </a:xfrm>
          <a:solidFill>
            <a:schemeClr val="accent4"/>
          </a:solidFill>
        </p:spPr>
        <p:txBody>
          <a:bodyPr rtlCol="0" anchor="ctr"/>
          <a:lstStyle>
            <a:lvl1pPr eaLnBrk="1" latinLnBrk="0" hangingPunct="1">
              <a:buFontTx/>
              <a:buNone/>
              <a:defRPr kumimoji="0" sz="2000" b="1">
                <a:solidFill>
                  <a:srgbClr val="FFFFFF"/>
                </a:solidFill>
              </a:defRPr>
            </a:lvl1pPr>
            <a:extLst/>
          </a:lstStyle>
          <a:p>
            <a:pPr lvl="0" eaLnBrk="1" latinLnBrk="1" hangingPunct="1"/>
            <a:r>
              <a:rPr lang="en-US" smtClean="0"/>
              <a:t>Click to edit Master text styles</a:t>
            </a:r>
          </a:p>
        </p:txBody>
      </p:sp>
    </p:spTree>
    <p:extLst>
      <p:ext uri="{BB962C8B-B14F-4D97-AF65-F5344CB8AC3E}">
        <p14:creationId xmlns:p14="http://schemas.microsoft.com/office/powerpoint/2010/main" val="2599469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418584"/>
            <a:ext cx="8153400" cy="1341120"/>
          </a:xfrm>
          <a:prstGeom prst="rect">
            <a:avLst/>
          </a:prstGeom>
        </p:spPr>
        <p:txBody>
          <a:bodyPr lIns="121917" tIns="60958" rIns="121917" bIns="60958"/>
          <a:lstStyle>
            <a:extLst/>
          </a:lstStyle>
          <a:p>
            <a:pPr eaLnBrk="1" latinLnBrk="1" hangingPunct="1"/>
            <a:r>
              <a:rPr lang="en-US" smtClean="0"/>
              <a:t>Click to edit Master title style</a:t>
            </a:r>
            <a:endParaRPr/>
          </a:p>
        </p:txBody>
      </p:sp>
      <p:sp>
        <p:nvSpPr>
          <p:cNvPr id="3" name="Date Placeholder 2"/>
          <p:cNvSpPr>
            <a:spLocks noGrp="1"/>
          </p:cNvSpPr>
          <p:nvPr>
            <p:ph type="dt" sz="half" idx="10"/>
          </p:nvPr>
        </p:nvSpPr>
        <p:spPr/>
        <p:txBody>
          <a:bodyPr/>
          <a:lstStyle>
            <a:extLst/>
          </a:lstStyle>
          <a:p>
            <a:fld id="{6DFADB5D-B7A0-47E3-AD2D-B1A6F8614213}" type="datetime1">
              <a:rPr lang="en-US" smtClean="0">
                <a:solidFill>
                  <a:srgbClr val="464646"/>
                </a:solidFill>
              </a:rPr>
              <a:pPr/>
              <a:t>1/19/2018</a:t>
            </a:fld>
            <a:endParaRPr lang="en-US">
              <a:solidFill>
                <a:srgbClr val="464646"/>
              </a:solidFill>
            </a:endParaRPr>
          </a:p>
        </p:txBody>
      </p:sp>
      <p:sp>
        <p:nvSpPr>
          <p:cNvPr id="4" name="Footer Placeholder 3"/>
          <p:cNvSpPr>
            <a:spLocks noGrp="1"/>
          </p:cNvSpPr>
          <p:nvPr>
            <p:ph type="ftr" sz="quarter" idx="11"/>
          </p:nvPr>
        </p:nvSpPr>
        <p:spPr/>
        <p:txBody>
          <a:bodyPr/>
          <a:lstStyle>
            <a:extLst/>
          </a:lstStyle>
          <a:p>
            <a:endParaRPr lang="en-US">
              <a:solidFill>
                <a:srgbClr val="464646"/>
              </a:solidFill>
            </a:endParaRPr>
          </a:p>
        </p:txBody>
      </p:sp>
      <p:sp>
        <p:nvSpPr>
          <p:cNvPr id="5" name="Slide Number Placeholder 4"/>
          <p:cNvSpPr>
            <a:spLocks noGrp="1"/>
          </p:cNvSpPr>
          <p:nvPr>
            <p:ph type="sldNum" sz="quarter" idx="12"/>
          </p:nvPr>
        </p:nvSpPr>
        <p:spPr>
          <a:xfrm>
            <a:off x="0" y="921950"/>
            <a:ext cx="533400" cy="244476"/>
          </a:xfrm>
          <a:prstGeom prst="rect">
            <a:avLst/>
          </a:prstGeom>
        </p:spPr>
        <p:txBody>
          <a:bodyPr lIns="121917" tIns="60958" rIns="121917" bIns="60958"/>
          <a:lstStyle>
            <a:lvl1pPr eaLnBrk="1" latinLnBrk="0" hangingPunct="1">
              <a:defRPr kumimoji="0">
                <a:solidFill>
                  <a:srgbClr val="FFFFFF"/>
                </a:solidFill>
              </a:defRPr>
            </a:lvl1pPr>
            <a:extLst/>
          </a:lstStyle>
          <a:p>
            <a:fld id="{A3F7CB7D-F184-43C7-B6FD-03D728E1BBFF}" type="slidenum">
              <a:rPr lang="en-US" smtClean="0"/>
              <a:pPr/>
              <a:t>‹#›</a:t>
            </a:fld>
            <a:endParaRPr lang="en-US" dirty="0"/>
          </a:p>
        </p:txBody>
      </p:sp>
    </p:spTree>
    <p:extLst>
      <p:ext uri="{BB962C8B-B14F-4D97-AF65-F5344CB8AC3E}">
        <p14:creationId xmlns:p14="http://schemas.microsoft.com/office/powerpoint/2010/main" val="2137678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2968126-03FC-49C0-B9B8-2B561CCC3D90}" type="datetime1">
              <a:rPr lang="en-US" smtClean="0">
                <a:solidFill>
                  <a:srgbClr val="464646"/>
                </a:solidFill>
              </a:rPr>
              <a:pPr/>
              <a:t>1/19/2018</a:t>
            </a:fld>
            <a:endParaRPr lang="en-US">
              <a:solidFill>
                <a:srgbClr val="464646"/>
              </a:solidFill>
            </a:endParaRPr>
          </a:p>
        </p:txBody>
      </p:sp>
      <p:sp>
        <p:nvSpPr>
          <p:cNvPr id="3" name="Footer Placeholder 2"/>
          <p:cNvSpPr>
            <a:spLocks noGrp="1"/>
          </p:cNvSpPr>
          <p:nvPr>
            <p:ph type="ftr" sz="quarter" idx="11"/>
          </p:nvPr>
        </p:nvSpPr>
        <p:spPr/>
        <p:txBody>
          <a:bodyPr/>
          <a:lstStyle>
            <a:extLst/>
          </a:lstStyle>
          <a:p>
            <a:endParaRPr lang="en-US" dirty="0">
              <a:solidFill>
                <a:srgbClr val="464646"/>
              </a:solidFill>
            </a:endParaRPr>
          </a:p>
        </p:txBody>
      </p:sp>
      <p:sp>
        <p:nvSpPr>
          <p:cNvPr id="4" name="Slide Number Placeholder 3"/>
          <p:cNvSpPr>
            <a:spLocks noGrp="1"/>
          </p:cNvSpPr>
          <p:nvPr>
            <p:ph type="sldNum" sz="quarter" idx="12"/>
          </p:nvPr>
        </p:nvSpPr>
        <p:spPr>
          <a:xfrm>
            <a:off x="0" y="6248400"/>
            <a:ext cx="533400" cy="381000"/>
          </a:xfrm>
          <a:prstGeom prst="rect">
            <a:avLst/>
          </a:prstGeom>
        </p:spPr>
        <p:txBody>
          <a:bodyPr lIns="121917" tIns="60958" rIns="121917" bIns="60958"/>
          <a:lstStyle>
            <a:lvl1pPr eaLnBrk="1" latinLnBrk="0" hangingPunct="1">
              <a:defRPr kumimoji="0">
                <a:solidFill>
                  <a:schemeClr val="tx2"/>
                </a:solidFill>
              </a:defRPr>
            </a:lvl1pPr>
            <a:extLst/>
          </a:lstStyle>
          <a:p>
            <a:fld id="{A3F7CB7D-F184-43C7-B6FD-03D728E1BBFF}" type="slidenum">
              <a:rPr lang="en-US" smtClean="0">
                <a:solidFill>
                  <a:srgbClr val="464646"/>
                </a:solidFill>
              </a:rPr>
              <a:pPr/>
              <a:t>‹#›</a:t>
            </a:fld>
            <a:endParaRPr lang="en-US" dirty="0">
              <a:solidFill>
                <a:srgbClr val="464646"/>
              </a:solidFill>
            </a:endParaRPr>
          </a:p>
        </p:txBody>
      </p:sp>
    </p:spTree>
    <p:extLst>
      <p:ext uri="{BB962C8B-B14F-4D97-AF65-F5344CB8AC3E}">
        <p14:creationId xmlns:p14="http://schemas.microsoft.com/office/powerpoint/2010/main" val="3401945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57480"/>
            <a:ext cx="8153400" cy="1341120"/>
          </a:xfrm>
          <a:prstGeom prst="rect">
            <a:avLst/>
          </a:prstGeom>
        </p:spPr>
        <p:txBody>
          <a:bodyPr lIns="121917" tIns="60958" rIns="121917" bIns="60958" anchor="b"/>
          <a:lstStyle>
            <a:lvl1pPr algn="l" eaLnBrk="1" latinLnBrk="0" hangingPunct="1">
              <a:buNone/>
              <a:defRPr kumimoji="0" sz="4200" b="0"/>
            </a:lvl1pPr>
            <a:extLst/>
          </a:lstStyle>
          <a:p>
            <a:pPr eaLnBrk="1" latinLnBrk="1" hangingPunct="1"/>
            <a:r>
              <a:rPr lang="en-US" smtClean="0"/>
              <a:t>Click to edit Master title style</a:t>
            </a:r>
            <a:endParaRPr/>
          </a:p>
        </p:txBody>
      </p:sp>
      <p:sp>
        <p:nvSpPr>
          <p:cNvPr id="5" name="Date Placeholder 4"/>
          <p:cNvSpPr>
            <a:spLocks noGrp="1"/>
          </p:cNvSpPr>
          <p:nvPr>
            <p:ph type="dt" sz="half" idx="10"/>
          </p:nvPr>
        </p:nvSpPr>
        <p:spPr/>
        <p:txBody>
          <a:bodyPr/>
          <a:lstStyle>
            <a:extLst/>
          </a:lstStyle>
          <a:p>
            <a:fld id="{F49A8198-4617-485E-9585-4840B69DBBA6}" type="datetime1">
              <a:rPr lang="en-US" smtClean="0">
                <a:solidFill>
                  <a:srgbClr val="464646"/>
                </a:solidFill>
              </a:rPr>
              <a:pPr/>
              <a:t>1/19/2018</a:t>
            </a:fld>
            <a:endParaRPr lang="en-US">
              <a:solidFill>
                <a:srgbClr val="464646"/>
              </a:solidFill>
            </a:endParaRPr>
          </a:p>
        </p:txBody>
      </p:sp>
      <p:sp>
        <p:nvSpPr>
          <p:cNvPr id="6" name="Footer Placeholder 5"/>
          <p:cNvSpPr>
            <a:spLocks noGrp="1"/>
          </p:cNvSpPr>
          <p:nvPr>
            <p:ph type="ftr" sz="quarter" idx="11"/>
          </p:nvPr>
        </p:nvSpPr>
        <p:spPr/>
        <p:txBody>
          <a:bodyPr/>
          <a:lstStyle>
            <a:extLst/>
          </a:lstStyle>
          <a:p>
            <a:endParaRPr lang="en-US">
              <a:solidFill>
                <a:srgbClr val="464646"/>
              </a:solidFill>
            </a:endParaRPr>
          </a:p>
        </p:txBody>
      </p:sp>
      <p:sp>
        <p:nvSpPr>
          <p:cNvPr id="7" name="Slide Number Placeholder 6"/>
          <p:cNvSpPr>
            <a:spLocks noGrp="1"/>
          </p:cNvSpPr>
          <p:nvPr>
            <p:ph type="sldNum" sz="quarter" idx="12"/>
          </p:nvPr>
        </p:nvSpPr>
        <p:spPr>
          <a:xfrm>
            <a:off x="0" y="921950"/>
            <a:ext cx="533400" cy="244476"/>
          </a:xfrm>
          <a:prstGeom prst="rect">
            <a:avLst/>
          </a:prstGeom>
        </p:spPr>
        <p:txBody>
          <a:bodyPr lIns="121917" tIns="60958" rIns="121917" bIns="60958"/>
          <a:lstStyle>
            <a:lvl1pPr eaLnBrk="1" latinLnBrk="0" hangingPunct="1">
              <a:defRPr kumimoji="0">
                <a:solidFill>
                  <a:srgbClr val="FFFFFF"/>
                </a:solidFill>
              </a:defRPr>
            </a:lvl1pPr>
            <a:extLst/>
          </a:lstStyle>
          <a:p>
            <a:fld id="{A3F7CB7D-F184-43C7-B6FD-03D728E1BBFF}" type="slidenum">
              <a:rPr lang="en-US" smtClean="0"/>
              <a:pPr/>
              <a:t>‹#›</a:t>
            </a:fld>
            <a:endParaRPr lang="en-US" dirty="0"/>
          </a:p>
        </p:txBody>
      </p:sp>
      <p:sp>
        <p:nvSpPr>
          <p:cNvPr id="3" name="Text Placeholder 2"/>
          <p:cNvSpPr>
            <a:spLocks noGrp="1"/>
          </p:cNvSpPr>
          <p:nvPr>
            <p:ph type="body" idx="1"/>
          </p:nvPr>
        </p:nvSpPr>
        <p:spPr>
          <a:xfrm>
            <a:off x="609600" y="1905000"/>
            <a:ext cx="1600200" cy="41656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82875" tIns="243834" rIns="182875" bIns="121917"/>
          <a:lstStyle>
            <a:lvl1pPr marL="0" indent="0" eaLnBrk="1" latinLnBrk="0" hangingPunct="1">
              <a:spcAft>
                <a:spcPts val="1000"/>
              </a:spcAft>
              <a:buNone/>
              <a:defRPr kumimoji="0" sz="1800"/>
            </a:lvl1pPr>
            <a:lvl2pPr eaLnBrk="1" latinLnBrk="0" hangingPunct="1">
              <a:buNone/>
              <a:defRPr kumimoji="0" sz="1200"/>
            </a:lvl2pPr>
            <a:lvl3pPr eaLnBrk="1" latinLnBrk="0" hangingPunct="1">
              <a:buNone/>
              <a:defRPr kumimoji="0" sz="1000"/>
            </a:lvl3pPr>
            <a:lvl4pPr eaLnBrk="1" latinLnBrk="0" hangingPunct="1">
              <a:buNone/>
              <a:defRPr kumimoji="0" sz="900"/>
            </a:lvl4pPr>
            <a:lvl5pPr eaLnBrk="1" latinLnBrk="0" hangingPunct="1">
              <a:buNone/>
              <a:defRPr kumimoji="0" sz="900"/>
            </a:lvl5pPr>
            <a:extLst/>
          </a:lstStyle>
          <a:p>
            <a:pPr lvl="0" eaLnBrk="1" latinLnBrk="1" hangingPunct="1"/>
            <a:r>
              <a:rPr lang="en-US" smtClean="0"/>
              <a:t>Click to edit Master text styles</a:t>
            </a:r>
          </a:p>
        </p:txBody>
      </p:sp>
      <p:sp>
        <p:nvSpPr>
          <p:cNvPr id="9" name="Content Placeholder 8"/>
          <p:cNvSpPr>
            <a:spLocks noGrp="1"/>
          </p:cNvSpPr>
          <p:nvPr>
            <p:ph sz="quarter" idx="13"/>
          </p:nvPr>
        </p:nvSpPr>
        <p:spPr>
          <a:xfrm>
            <a:off x="2362200" y="1905000"/>
            <a:ext cx="6400800" cy="4267200"/>
          </a:xfrm>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Tree>
    <p:extLst>
      <p:ext uri="{BB962C8B-B14F-4D97-AF65-F5344CB8AC3E}">
        <p14:creationId xmlns:p14="http://schemas.microsoft.com/office/powerpoint/2010/main" val="3067668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solidFill>
          <a:schemeClr val="accent4">
            <a:lumMod val="50000"/>
          </a:schemeClr>
        </a:solidFill>
        <a:effectLst/>
      </p:bgPr>
    </p:bg>
    <p:spTree>
      <p:nvGrpSpPr>
        <p:cNvPr id="1" name=""/>
        <p:cNvGrpSpPr/>
        <p:nvPr/>
      </p:nvGrpSpPr>
      <p:grpSpPr>
        <a:xfrm>
          <a:off x="0" y="0"/>
          <a:ext cx="0" cy="0"/>
          <a:chOff x="0" y="0"/>
          <a:chExt cx="0" cy="0"/>
        </a:xfrm>
      </p:grpSpPr>
      <p:sp>
        <p:nvSpPr>
          <p:cNvPr id="11" name="Rectangle 10"/>
          <p:cNvSpPr/>
          <p:nvPr/>
        </p:nvSpPr>
        <p:spPr>
          <a:xfrm>
            <a:off x="1447800" y="0"/>
            <a:ext cx="100584" cy="6867144"/>
          </a:xfrm>
          <a:prstGeom prst="rect">
            <a:avLst/>
          </a:prstGeom>
          <a:solidFill>
            <a:schemeClr val="tx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1917" tIns="60958" rIns="121917" bIns="60958" anchor="ctr"/>
          <a:lstStyle>
            <a:extLst/>
          </a:lstStyle>
          <a:p>
            <a:pPr algn="ctr"/>
            <a:endParaRPr lang="en-US" sz="1800">
              <a:solidFill>
                <a:prstClr val="white"/>
              </a:solidFill>
            </a:endParaRPr>
          </a:p>
        </p:txBody>
      </p:sp>
      <p:sp>
        <p:nvSpPr>
          <p:cNvPr id="23" name="AutoShape 35"/>
          <p:cNvSpPr>
            <a:spLocks noChangeArrowheads="1"/>
          </p:cNvSpPr>
          <p:nvPr userDrawn="1"/>
        </p:nvSpPr>
        <p:spPr bwMode="auto">
          <a:xfrm>
            <a:off x="10230276" y="5143503"/>
            <a:ext cx="448733" cy="374651"/>
          </a:xfrm>
          <a:prstGeom prst="triangle">
            <a:avLst>
              <a:gd name="adj" fmla="val 50000"/>
            </a:avLst>
          </a:prstGeom>
          <a:solidFill>
            <a:srgbClr val="FF0000"/>
          </a:solidFill>
          <a:ln w="9525">
            <a:solidFill>
              <a:schemeClr val="bg2"/>
            </a:solidFill>
            <a:miter lim="800000"/>
            <a:headEnd/>
            <a:tailEnd/>
          </a:ln>
        </p:spPr>
        <p:txBody>
          <a:bodyPr vert="horz" wrap="none" lIns="121917" tIns="60958" rIns="121917" bIns="60958" numCol="1" anchor="ctr" anchorCtr="0" compatLnSpc="1">
            <a:prstTxWarp prst="textNoShape">
              <a:avLst/>
            </a:prstTxWarp>
          </a:bodyPr>
          <a:lstStyle/>
          <a:p>
            <a:pPr algn="ctr" fontAlgn="base">
              <a:spcBef>
                <a:spcPct val="0"/>
              </a:spcBef>
              <a:spcAft>
                <a:spcPct val="0"/>
              </a:spcAft>
            </a:pPr>
            <a:endParaRPr lang="th-TH" sz="3700" smtClean="0">
              <a:solidFill>
                <a:prstClr val="white"/>
              </a:solidFill>
              <a:latin typeface="Arial" pitchFamily="34" charset="0"/>
              <a:cs typeface="Angsana New" pitchFamily="18" charset="-34"/>
            </a:endParaRPr>
          </a:p>
        </p:txBody>
      </p:sp>
      <p:sp>
        <p:nvSpPr>
          <p:cNvPr id="14" name="Rectangle 13"/>
          <p:cNvSpPr/>
          <p:nvPr userDrawn="1"/>
        </p:nvSpPr>
        <p:spPr>
          <a:xfrm>
            <a:off x="-9144" y="4942299"/>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1917" tIns="60958" rIns="121917" bIns="60958" anchor="ctr"/>
          <a:lstStyle>
            <a:extLst/>
          </a:lstStyle>
          <a:p>
            <a:pPr algn="ctr"/>
            <a:endParaRPr kumimoji="0" lang="en-US" sz="1800"/>
          </a:p>
        </p:txBody>
      </p:sp>
      <p:sp>
        <p:nvSpPr>
          <p:cNvPr id="16" name="Rectangle 15"/>
          <p:cNvSpPr/>
          <p:nvPr userDrawn="1"/>
        </p:nvSpPr>
        <p:spPr>
          <a:xfrm>
            <a:off x="-9144" y="5033739"/>
            <a:ext cx="1463040" cy="713232"/>
          </a:xfrm>
          <a:prstGeom prst="rect">
            <a:avLst/>
          </a:prstGeom>
          <a:solidFill>
            <a:schemeClr val="tx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1917" tIns="60958" rIns="121917" bIns="60958" anchor="ctr"/>
          <a:lstStyle>
            <a:extLst/>
          </a:lstStyle>
          <a:p>
            <a:pPr algn="ctr"/>
            <a:endParaRPr kumimoji="0" lang="en-US" sz="1800"/>
          </a:p>
        </p:txBody>
      </p:sp>
      <p:sp>
        <p:nvSpPr>
          <p:cNvPr id="21" name="Rectangle 20"/>
          <p:cNvSpPr/>
          <p:nvPr userDrawn="1"/>
        </p:nvSpPr>
        <p:spPr>
          <a:xfrm>
            <a:off x="1545336" y="5024595"/>
            <a:ext cx="7589520" cy="713232"/>
          </a:xfrm>
          <a:prstGeom prst="rect">
            <a:avLst/>
          </a:prstGeom>
          <a:solidFill>
            <a:schemeClr val="tx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1917" tIns="60958" rIns="121917" bIns="60958" anchor="ctr"/>
          <a:lstStyle>
            <a:extLst/>
          </a:lstStyle>
          <a:p>
            <a:pPr algn="ctr"/>
            <a:endParaRPr kumimoji="0" lang="en-US" sz="1800"/>
          </a:p>
        </p:txBody>
      </p:sp>
      <p:sp>
        <p:nvSpPr>
          <p:cNvPr id="22" name="Text Box 37"/>
          <p:cNvSpPr txBox="1">
            <a:spLocks noChangeArrowheads="1"/>
          </p:cNvSpPr>
          <p:nvPr userDrawn="1"/>
        </p:nvSpPr>
        <p:spPr bwMode="gray">
          <a:xfrm>
            <a:off x="1548384" y="4988201"/>
            <a:ext cx="7586472" cy="779700"/>
          </a:xfrm>
          <a:prstGeom prst="rect">
            <a:avLst/>
          </a:prstGeom>
          <a:solidFill>
            <a:schemeClr val="tx1"/>
          </a:solidFill>
          <a:ln>
            <a:noFill/>
          </a:ln>
          <a:effectLst/>
          <a:extLst/>
        </p:spPr>
        <p:txBody>
          <a:bodyPr wrap="square" lIns="121917" tIns="60958" rIns="121917" bIns="60958">
            <a:spAutoFit/>
          </a:bodyPr>
          <a:lstStyle/>
          <a:p>
            <a:pPr algn="ctr"/>
            <a:r>
              <a:rPr lang="en-US" sz="4300" b="1" i="0" u="none" dirty="0" smtClean="0">
                <a:solidFill>
                  <a:srgbClr val="FF0000"/>
                </a:solidFill>
                <a:effectLst/>
                <a:latin typeface="Palace Script MT" pitchFamily="66" charset="0"/>
              </a:rPr>
              <a:t>Enterprise with Integrity</a:t>
            </a:r>
            <a:endParaRPr lang="en-US" sz="4300" b="1" i="0" u="none" dirty="0">
              <a:solidFill>
                <a:srgbClr val="FF0000"/>
              </a:solidFill>
              <a:effectLst/>
              <a:latin typeface="Palace Script MT" pitchFamily="66" charset="0"/>
            </a:endParaRPr>
          </a:p>
        </p:txBody>
      </p:sp>
      <p:grpSp>
        <p:nvGrpSpPr>
          <p:cNvPr id="24" name="Group 23"/>
          <p:cNvGrpSpPr/>
          <p:nvPr userDrawn="1"/>
        </p:nvGrpSpPr>
        <p:grpSpPr>
          <a:xfrm>
            <a:off x="3958341" y="836712"/>
            <a:ext cx="2785360" cy="2549616"/>
            <a:chOff x="2715904" y="339502"/>
            <a:chExt cx="2622017" cy="2235677"/>
          </a:xfrm>
        </p:grpSpPr>
        <p:sp>
          <p:nvSpPr>
            <p:cNvPr id="25" name="Rectangle 24"/>
            <p:cNvSpPr/>
            <p:nvPr userDrawn="1"/>
          </p:nvSpPr>
          <p:spPr>
            <a:xfrm>
              <a:off x="2715904" y="339502"/>
              <a:ext cx="2622017" cy="223567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26" name="Picture 25"/>
            <p:cNvPicPr>
              <a:picLocks noChangeAspect="1"/>
            </p:cNvPicPr>
            <p:nvPr userDrawn="1"/>
          </p:nvPicPr>
          <p:blipFill>
            <a:blip r:embed="rId2"/>
            <a:stretch>
              <a:fillRect/>
            </a:stretch>
          </p:blipFill>
          <p:spPr>
            <a:xfrm>
              <a:off x="2829870" y="438806"/>
              <a:ext cx="2420796" cy="2087369"/>
            </a:xfrm>
            <a:prstGeom prst="rect">
              <a:avLst/>
            </a:prstGeom>
          </p:spPr>
        </p:pic>
      </p:grpSp>
      <p:sp>
        <p:nvSpPr>
          <p:cNvPr id="27" name="Rectangle 15"/>
          <p:cNvSpPr txBox="1">
            <a:spLocks/>
          </p:cNvSpPr>
          <p:nvPr userDrawn="1"/>
        </p:nvSpPr>
        <p:spPr>
          <a:xfrm>
            <a:off x="1673291" y="3779507"/>
            <a:ext cx="7315200" cy="609600"/>
          </a:xfrm>
          <a:prstGeom prst="rect">
            <a:avLst/>
          </a:prstGeom>
        </p:spPr>
        <p:txBody>
          <a:bodyPr lIns="121917" tIns="60958" rIns="121917" bIns="60958">
            <a:normAutofit fontScale="97500"/>
          </a:bodyPr>
          <a:lstStyle>
            <a:lvl1pPr algn="l" rtl="0" eaLnBrk="1" latinLnBrk="0" hangingPunct="1">
              <a:spcBef>
                <a:spcPct val="0"/>
              </a:spcBef>
              <a:buNone/>
              <a:defRPr kumimoji="0" sz="3150" kern="1200">
                <a:solidFill>
                  <a:schemeClr val="tx2"/>
                </a:solidFill>
                <a:latin typeface="+mj-lt"/>
                <a:ea typeface="+mj-ea"/>
                <a:cs typeface="+mj-cs"/>
              </a:defRPr>
            </a:lvl1pPr>
            <a:extLst/>
          </a:lstStyle>
          <a:p>
            <a:pPr algn="ctr"/>
            <a:r>
              <a:rPr lang="en-US" dirty="0" smtClean="0"/>
              <a:t>Thai Institute of Directors</a:t>
            </a:r>
            <a:endParaRPr lang="en-US" dirty="0"/>
          </a:p>
        </p:txBody>
      </p:sp>
    </p:spTree>
    <p:extLst>
      <p:ext uri="{BB962C8B-B14F-4D97-AF65-F5344CB8AC3E}">
        <p14:creationId xmlns:p14="http://schemas.microsoft.com/office/powerpoint/2010/main" val="431067097"/>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612648" y="1700808"/>
            <a:ext cx="8153400" cy="4323080"/>
          </a:xfrm>
          <a:prstGeom prst="rect">
            <a:avLst/>
          </a:prstGeom>
        </p:spPr>
        <p:txBody>
          <a:bodyPr vert="horz" lIns="121917" tIns="60958" rIns="121917" bIns="60958">
            <a:normAutofit/>
          </a:bodyPr>
          <a:lstStyle>
            <a:extLst/>
          </a:lstStyle>
          <a:p>
            <a:pPr lvl="0" eaLnBrk="1" latinLnBrk="1" hangingPunct="1"/>
            <a:r>
              <a:rPr kumimoji="0" lang="en-US" smtClean="0"/>
              <a:t>Click to edit Master text styles</a:t>
            </a:r>
          </a:p>
          <a:p>
            <a:pPr lvl="1" eaLnBrk="1" latinLnBrk="1" hangingPunct="1"/>
            <a:r>
              <a:rPr kumimoji="0" lang="en-US" smtClean="0"/>
              <a:t>Second level</a:t>
            </a:r>
          </a:p>
          <a:p>
            <a:pPr lvl="2" eaLnBrk="1" latinLnBrk="1" hangingPunct="1"/>
            <a:r>
              <a:rPr kumimoji="0" lang="en-US" smtClean="0"/>
              <a:t>Third level</a:t>
            </a:r>
          </a:p>
          <a:p>
            <a:pPr lvl="3" eaLnBrk="1" latinLnBrk="1" hangingPunct="1"/>
            <a:r>
              <a:rPr kumimoji="0" lang="en-US" smtClean="0"/>
              <a:t>Fourth level</a:t>
            </a:r>
          </a:p>
          <a:p>
            <a:pPr lvl="4" eaLnBrk="1" latinLnBrk="1"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lIns="121917" tIns="60958" rIns="121917" bIns="60958" anchor="ctr" anchorCtr="0"/>
          <a:lstStyle>
            <a:lvl1pPr algn="l" eaLnBrk="1" latinLnBrk="0" hangingPunct="1">
              <a:defRPr kumimoji="0" sz="1400">
                <a:solidFill>
                  <a:schemeClr val="tx2"/>
                </a:solidFill>
              </a:defRPr>
            </a:lvl1pPr>
            <a:extLst/>
          </a:lstStyle>
          <a:p>
            <a:fld id="{E4606EA6-EFEA-4C30-9264-4F9291A5780D}" type="datetime1">
              <a:rPr lang="en-US" smtClean="0">
                <a:solidFill>
                  <a:srgbClr val="464646"/>
                </a:solidFill>
              </a:rPr>
              <a:pPr/>
              <a:t>1/19/2018</a:t>
            </a:fld>
            <a:endParaRPr lang="en-US" dirty="0">
              <a:solidFill>
                <a:srgbClr val="464646"/>
              </a:solidFill>
            </a:endParaRPr>
          </a:p>
        </p:txBody>
      </p:sp>
      <p:sp>
        <p:nvSpPr>
          <p:cNvPr id="3" name="Footer Placeholder 2"/>
          <p:cNvSpPr>
            <a:spLocks noGrp="1"/>
          </p:cNvSpPr>
          <p:nvPr>
            <p:ph type="ftr" sz="quarter" idx="3"/>
          </p:nvPr>
        </p:nvSpPr>
        <p:spPr>
          <a:xfrm>
            <a:off x="609601" y="6248207"/>
            <a:ext cx="5421083" cy="365125"/>
          </a:xfrm>
          <a:prstGeom prst="rect">
            <a:avLst/>
          </a:prstGeom>
        </p:spPr>
        <p:txBody>
          <a:bodyPr vert="horz" lIns="121917" tIns="60958" rIns="121917" bIns="60958" anchor="ctr"/>
          <a:lstStyle>
            <a:lvl1pPr algn="r" eaLnBrk="1" latinLnBrk="0" hangingPunct="1">
              <a:defRPr kumimoji="0" sz="1400">
                <a:solidFill>
                  <a:schemeClr val="tx2"/>
                </a:solidFill>
              </a:defRPr>
            </a:lvl1pPr>
            <a:extLst/>
          </a:lstStyle>
          <a:p>
            <a:endParaRPr lang="en-US" dirty="0">
              <a:solidFill>
                <a:srgbClr val="464646"/>
              </a:solidFill>
            </a:endParaRPr>
          </a:p>
        </p:txBody>
      </p:sp>
      <p:pic>
        <p:nvPicPr>
          <p:cNvPr id="11" name="Picture 21" descr="IOD full color"/>
          <p:cNvPicPr>
            <a:picLocks noChangeAspect="1" noChangeArrowheads="1"/>
          </p:cNvPicPr>
          <p:nvPr/>
        </p:nvPicPr>
        <p:blipFill>
          <a:blip r:embed="rId16" cstate="print">
            <a:extLst>
              <a:ext uri="{28A0092B-C50C-407E-A947-70E740481C1C}">
                <a14:useLocalDpi xmlns:a14="http://schemas.microsoft.com/office/drawing/2010/main" val="0"/>
              </a:ext>
            </a:extLst>
          </a:blip>
          <a:srcRect b="10576"/>
          <a:stretch>
            <a:fillRect/>
          </a:stretch>
        </p:blipFill>
        <p:spPr bwMode="auto">
          <a:xfrm>
            <a:off x="8541752" y="61239"/>
            <a:ext cx="551848" cy="478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3"/>
          <p:cNvSpPr txBox="1">
            <a:spLocks/>
          </p:cNvSpPr>
          <p:nvPr/>
        </p:nvSpPr>
        <p:spPr>
          <a:xfrm>
            <a:off x="8732044" y="6543874"/>
            <a:ext cx="768085" cy="520583"/>
          </a:xfrm>
          <a:prstGeom prst="rect">
            <a:avLst/>
          </a:prstGeom>
        </p:spPr>
        <p:txBody>
          <a:bodyPr lIns="121917" tIns="60958" rIns="121917" bIns="60958"/>
          <a:ls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fld id="{F68327C5-B821-4FE9-A59A-A60D9EB59A9A}" type="slidenum">
              <a:rPr lang="en-US" sz="1500" smtClean="0">
                <a:solidFill>
                  <a:prstClr val="black"/>
                </a:solidFill>
              </a:rPr>
              <a:pPr/>
              <a:t>‹#›</a:t>
            </a:fld>
            <a:endParaRPr lang="en-US" sz="1500" dirty="0">
              <a:solidFill>
                <a:prstClr val="black"/>
              </a:solidFill>
            </a:endParaRPr>
          </a:p>
        </p:txBody>
      </p:sp>
      <p:sp>
        <p:nvSpPr>
          <p:cNvPr id="15" name="Text Box 37"/>
          <p:cNvSpPr txBox="1">
            <a:spLocks noChangeArrowheads="1"/>
          </p:cNvSpPr>
          <p:nvPr/>
        </p:nvSpPr>
        <p:spPr bwMode="gray">
          <a:xfrm>
            <a:off x="476393" y="6969005"/>
            <a:ext cx="2116392"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917" tIns="60958" rIns="121917" bIns="60958">
            <a:spAutoFit/>
          </a:bodyPr>
          <a:lstStyle/>
          <a:p>
            <a:r>
              <a:rPr lang="en-US" i="1" dirty="0" smtClean="0">
                <a:solidFill>
                  <a:srgbClr val="FF0000"/>
                </a:solidFill>
                <a:latin typeface="Palace Script MT" pitchFamily="66" charset="0"/>
              </a:rPr>
              <a:t>Enterprise with Integrity</a:t>
            </a:r>
            <a:endParaRPr lang="en-US" i="1" dirty="0">
              <a:solidFill>
                <a:srgbClr val="FF0000"/>
              </a:solidFill>
              <a:latin typeface="Palace Script MT" pitchFamily="66" charset="0"/>
            </a:endParaRPr>
          </a:p>
        </p:txBody>
      </p:sp>
      <p:grpSp>
        <p:nvGrpSpPr>
          <p:cNvPr id="27" name="Group 26"/>
          <p:cNvGrpSpPr/>
          <p:nvPr/>
        </p:nvGrpSpPr>
        <p:grpSpPr>
          <a:xfrm>
            <a:off x="14321" y="624881"/>
            <a:ext cx="9128091" cy="1836"/>
            <a:chOff x="-233883" y="5308054"/>
            <a:chExt cx="6846068" cy="1377"/>
          </a:xfrm>
        </p:grpSpPr>
        <p:cxnSp>
          <p:nvCxnSpPr>
            <p:cNvPr id="28" name="Straight Connector 27"/>
            <p:cNvCxnSpPr/>
            <p:nvPr/>
          </p:nvCxnSpPr>
          <p:spPr>
            <a:xfrm>
              <a:off x="-233883" y="5308054"/>
              <a:ext cx="2280403" cy="0"/>
            </a:xfrm>
            <a:prstGeom prst="line">
              <a:avLst/>
            </a:prstGeom>
            <a:noFill/>
            <a:ln w="38100" cap="flat" cmpd="sng" algn="ctr">
              <a:gradFill flip="none" rotWithShape="1">
                <a:gsLst>
                  <a:gs pos="15000">
                    <a:sysClr val="window" lastClr="FFFFFF">
                      <a:lumMod val="50000"/>
                    </a:sysClr>
                  </a:gs>
                  <a:gs pos="100000">
                    <a:srgbClr val="9EB0B7"/>
                  </a:gs>
                  <a:gs pos="100000">
                    <a:sysClr val="window" lastClr="FFFFFF">
                      <a:lumMod val="75000"/>
                    </a:sysClr>
                  </a:gs>
                </a:gsLst>
                <a:lin ang="10800000" scaled="1"/>
                <a:tileRect/>
              </a:gradFill>
              <a:prstDash val="solid"/>
            </a:ln>
            <a:effectLst/>
          </p:spPr>
        </p:cxnSp>
        <p:cxnSp>
          <p:nvCxnSpPr>
            <p:cNvPr id="29" name="Straight Connector 28"/>
            <p:cNvCxnSpPr/>
            <p:nvPr/>
          </p:nvCxnSpPr>
          <p:spPr>
            <a:xfrm>
              <a:off x="4307929" y="5309431"/>
              <a:ext cx="2304256" cy="0"/>
            </a:xfrm>
            <a:prstGeom prst="line">
              <a:avLst/>
            </a:prstGeom>
            <a:noFill/>
            <a:ln w="38100" cap="flat" cmpd="sng" algn="ctr">
              <a:gradFill flip="none" rotWithShape="1">
                <a:gsLst>
                  <a:gs pos="7000">
                    <a:srgbClr val="39639D">
                      <a:lumMod val="50000"/>
                    </a:srgbClr>
                  </a:gs>
                  <a:gs pos="68000">
                    <a:srgbClr val="C00000"/>
                  </a:gs>
                </a:gsLst>
                <a:lin ang="0" scaled="1"/>
                <a:tileRect/>
              </a:gradFill>
              <a:prstDash val="solid"/>
            </a:ln>
            <a:effectLst/>
          </p:spPr>
        </p:cxnSp>
        <p:cxnSp>
          <p:nvCxnSpPr>
            <p:cNvPr id="30" name="Straight Connector 29"/>
            <p:cNvCxnSpPr/>
            <p:nvPr/>
          </p:nvCxnSpPr>
          <p:spPr>
            <a:xfrm>
              <a:off x="2035477" y="5309431"/>
              <a:ext cx="2280403" cy="0"/>
            </a:xfrm>
            <a:prstGeom prst="line">
              <a:avLst/>
            </a:prstGeom>
            <a:noFill/>
            <a:ln w="38100" cap="flat" cmpd="sng" algn="ctr">
              <a:gradFill flip="none" rotWithShape="1">
                <a:gsLst>
                  <a:gs pos="0">
                    <a:sysClr val="window" lastClr="FFFFFF">
                      <a:lumMod val="50000"/>
                    </a:sysClr>
                  </a:gs>
                  <a:gs pos="51000">
                    <a:srgbClr val="39639D">
                      <a:lumMod val="50000"/>
                    </a:srgbClr>
                  </a:gs>
                </a:gsLst>
                <a:lin ang="0" scaled="1"/>
                <a:tileRect/>
              </a:gradFill>
              <a:prstDash val="solid"/>
            </a:ln>
            <a:effectLst/>
          </p:spPr>
        </p:cxnSp>
      </p:grpSp>
      <p:cxnSp>
        <p:nvCxnSpPr>
          <p:cNvPr id="16" name="Straight Connector 15"/>
          <p:cNvCxnSpPr/>
          <p:nvPr/>
        </p:nvCxnSpPr>
        <p:spPr>
          <a:xfrm>
            <a:off x="8701166" y="6573349"/>
            <a:ext cx="0" cy="28465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934131"/>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58" r:id="rId12"/>
    <p:sldLayoutId id="2147483652" r:id="rId13"/>
    <p:sldLayoutId id="2147483657" r:id="rId14"/>
  </p:sldLayoutIdLst>
  <p:txStyles>
    <p:titleStyle>
      <a:lvl1pPr algn="l" rtl="0" eaLnBrk="1" latinLnBrk="0" hangingPunct="1">
        <a:spcBef>
          <a:spcPct val="0"/>
        </a:spcBef>
        <a:buNone/>
        <a:defRPr kumimoji="0" sz="4200" kern="1200">
          <a:solidFill>
            <a:schemeClr val="tx2"/>
          </a:solidFill>
          <a:latin typeface="+mj-lt"/>
          <a:ea typeface="+mj-ea"/>
          <a:cs typeface="+mj-cs"/>
        </a:defRPr>
      </a:lvl1pPr>
      <a:extLst/>
    </p:titleStyle>
    <p:bodyStyle>
      <a:lvl1pPr marL="320032" indent="-320032"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64" indent="-274313" algn="l" rtl="0" eaLnBrk="1" latinLnBrk="0" hangingPunct="1">
        <a:spcBef>
          <a:spcPts val="551"/>
        </a:spcBef>
        <a:buClr>
          <a:schemeClr val="accent1"/>
        </a:buClr>
        <a:buSzPct val="70000"/>
        <a:buFont typeface="Wingdings 2"/>
        <a:buChar char=""/>
        <a:defRPr kumimoji="0" sz="2600" kern="1200">
          <a:solidFill>
            <a:schemeClr val="tx1"/>
          </a:solidFill>
          <a:latin typeface="+mn-lt"/>
          <a:ea typeface="+mn-ea"/>
          <a:cs typeface="+mn-cs"/>
        </a:defRPr>
      </a:lvl2pPr>
      <a:lvl3pPr marL="914377" indent="-228594"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566" indent="-228594"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754" indent="-228594"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067" indent="-228594" algn="l"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377381" indent="-228594"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694" indent="-228594"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07" indent="-228594"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189" algn="l" rtl="0" eaLnBrk="1" latinLnBrk="0" hangingPunct="1">
        <a:defRPr kumimoji="0" kern="1200">
          <a:solidFill>
            <a:schemeClr val="tx1"/>
          </a:solidFill>
          <a:latin typeface="+mn-lt"/>
          <a:ea typeface="+mn-ea"/>
          <a:cs typeface="+mn-cs"/>
        </a:defRPr>
      </a:lvl2pPr>
      <a:lvl3pPr marL="914377" algn="l" rtl="0" eaLnBrk="1" latinLnBrk="0" hangingPunct="1">
        <a:defRPr kumimoji="0" kern="1200">
          <a:solidFill>
            <a:schemeClr val="tx1"/>
          </a:solidFill>
          <a:latin typeface="+mn-lt"/>
          <a:ea typeface="+mn-ea"/>
          <a:cs typeface="+mn-cs"/>
        </a:defRPr>
      </a:lvl3pPr>
      <a:lvl4pPr marL="1371566" algn="l" rtl="0" eaLnBrk="1" latinLnBrk="0" hangingPunct="1">
        <a:defRPr kumimoji="0" kern="1200">
          <a:solidFill>
            <a:schemeClr val="tx1"/>
          </a:solidFill>
          <a:latin typeface="+mn-lt"/>
          <a:ea typeface="+mn-ea"/>
          <a:cs typeface="+mn-cs"/>
        </a:defRPr>
      </a:lvl4pPr>
      <a:lvl5pPr marL="1828754" algn="l" rtl="0" eaLnBrk="1" latinLnBrk="0" hangingPunct="1">
        <a:defRPr kumimoji="0" kern="1200">
          <a:solidFill>
            <a:schemeClr val="tx1"/>
          </a:solidFill>
          <a:latin typeface="+mn-lt"/>
          <a:ea typeface="+mn-ea"/>
          <a:cs typeface="+mn-cs"/>
        </a:defRPr>
      </a:lvl5pPr>
      <a:lvl6pPr marL="2285943" algn="l" rtl="0" eaLnBrk="1" latinLnBrk="0" hangingPunct="1">
        <a:defRPr kumimoji="0" kern="1200">
          <a:solidFill>
            <a:schemeClr val="tx1"/>
          </a:solidFill>
          <a:latin typeface="+mn-lt"/>
          <a:ea typeface="+mn-ea"/>
          <a:cs typeface="+mn-cs"/>
        </a:defRPr>
      </a:lvl6pPr>
      <a:lvl7pPr marL="2743131" algn="l" rtl="0" eaLnBrk="1" latinLnBrk="0" hangingPunct="1">
        <a:defRPr kumimoji="0" kern="1200">
          <a:solidFill>
            <a:schemeClr val="tx1"/>
          </a:solidFill>
          <a:latin typeface="+mn-lt"/>
          <a:ea typeface="+mn-ea"/>
          <a:cs typeface="+mn-cs"/>
        </a:defRPr>
      </a:lvl7pPr>
      <a:lvl8pPr marL="3200320" algn="l" rtl="0" eaLnBrk="1" latinLnBrk="0" hangingPunct="1">
        <a:defRPr kumimoji="0" kern="1200">
          <a:solidFill>
            <a:schemeClr val="tx1"/>
          </a:solidFill>
          <a:latin typeface="+mn-lt"/>
          <a:ea typeface="+mn-ea"/>
          <a:cs typeface="+mn-cs"/>
        </a:defRPr>
      </a:lvl8pPr>
      <a:lvl9pPr marL="3657509"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microsoft.com/office/2007/relationships/hdphoto" Target="../media/hdphoto4.wdp"/></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chart" Target="../charts/char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1.xml"/><Relationship Id="rId5" Type="http://schemas.microsoft.com/office/2007/relationships/hdphoto" Target="../media/hdphoto1.wdp"/><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microsoft.com/office/2007/relationships/hdphoto" Target="../media/hdphoto2.wdp"/><Relationship Id="rId2" Type="http://schemas.openxmlformats.org/officeDocument/2006/relationships/slideLayout" Target="../slideLayouts/slideLayout4.xml"/><Relationship Id="rId1" Type="http://schemas.openxmlformats.org/officeDocument/2006/relationships/tags" Target="../tags/tag2.xml"/><Relationship Id="rId6" Type="http://schemas.openxmlformats.org/officeDocument/2006/relationships/image" Target="../media/image9.png"/><Relationship Id="rId5" Type="http://schemas.openxmlformats.org/officeDocument/2006/relationships/image" Target="../media/image8.gif"/><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864197" y="1718811"/>
            <a:ext cx="7956276" cy="4806533"/>
          </a:xfrm>
          <a:prstGeom prst="roundRect">
            <a:avLst>
              <a:gd name="adj" fmla="val 5059"/>
            </a:avLst>
          </a:prstGeom>
          <a:gradFill flip="none" rotWithShape="1">
            <a:gsLst>
              <a:gs pos="0">
                <a:schemeClr val="accent6">
                  <a:lumMod val="20000"/>
                  <a:lumOff val="80000"/>
                </a:schemeClr>
              </a:gs>
              <a:gs pos="100000">
                <a:srgbClr val="FFF7F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33"/>
          <p:cNvSpPr txBox="1">
            <a:spLocks noChangeArrowheads="1"/>
          </p:cNvSpPr>
          <p:nvPr/>
        </p:nvSpPr>
        <p:spPr bwMode="auto">
          <a:xfrm>
            <a:off x="85732" y="764704"/>
            <a:ext cx="8905179" cy="954107"/>
          </a:xfrm>
          <a:prstGeom prst="rect">
            <a:avLst/>
          </a:prstGeom>
          <a:noFill/>
          <a:ln w="9525">
            <a:noFill/>
            <a:miter lim="800000"/>
            <a:headEnd/>
            <a:tailEnd/>
          </a:ln>
          <a:effectLst/>
        </p:spPr>
        <p:txBody>
          <a:bodyPr wrap="square">
            <a:spAutoFit/>
          </a:bodyPr>
          <a:lstStyle>
            <a:lvl1pPr marR="0" lvl="0" indent="0" defTabSz="762000" eaLnBrk="1" fontAlgn="auto" hangingPunct="1">
              <a:lnSpc>
                <a:spcPct val="100000"/>
              </a:lnSpc>
              <a:spcBef>
                <a:spcPct val="50000"/>
              </a:spcBef>
              <a:spcAft>
                <a:spcPts val="0"/>
              </a:spcAft>
              <a:buClrTx/>
              <a:buSzTx/>
              <a:buFontTx/>
              <a:buNone/>
              <a:tabLst/>
              <a:defRPr kumimoji="0" sz="2800" b="1" i="0" u="none" strike="noStrike" kern="0" cap="none" spc="0" normalizeH="0" baseline="0">
                <a:ln>
                  <a:noFill/>
                </a:ln>
                <a:solidFill>
                  <a:srgbClr val="C0504D"/>
                </a:solidFill>
                <a:effectLst/>
                <a:uLnTx/>
                <a:uFillTx/>
                <a:latin typeface="Browallia New" pitchFamily="34" charset="-34"/>
                <a:cs typeface="Browallia New" pitchFamily="34" charset="-34"/>
              </a:defRPr>
            </a:lvl1pPr>
            <a:extLst/>
          </a:lstStyle>
          <a:p>
            <a:r>
              <a:rPr lang="en-US" dirty="0"/>
              <a:t>An audit committee has the duties as delegated by the Company’s board of directors, as follows: </a:t>
            </a:r>
            <a:endParaRPr lang="th-TH" dirty="0">
              <a:solidFill>
                <a:srgbClr val="C00000"/>
              </a:solidFill>
            </a:endParaRPr>
          </a:p>
        </p:txBody>
      </p:sp>
      <p:pic>
        <p:nvPicPr>
          <p:cNvPr id="13" name="Picture 2" descr="http://www.clipartbest.com/cliparts/9cR/gBj/9cRgBjzoi.jpe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7315" b="93241" l="7593" r="33889"/>
                    </a14:imgEffect>
                  </a14:imgLayer>
                </a14:imgProps>
              </a:ext>
              <a:ext uri="{28A0092B-C50C-407E-A947-70E740481C1C}">
                <a14:useLocalDpi xmlns:a14="http://schemas.microsoft.com/office/drawing/2010/main" val="0"/>
              </a:ext>
            </a:extLst>
          </a:blip>
          <a:srcRect l="9952" t="8897" r="66737" b="9808"/>
          <a:stretch/>
        </p:blipFill>
        <p:spPr bwMode="auto">
          <a:xfrm>
            <a:off x="262406" y="2393091"/>
            <a:ext cx="1107291" cy="415402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1617967" y="1916832"/>
            <a:ext cx="6984776" cy="4081117"/>
          </a:xfrm>
          <a:prstGeom prst="rect">
            <a:avLst/>
          </a:prstGeom>
        </p:spPr>
        <p:txBody>
          <a:bodyPr wrap="square">
            <a:spAutoFit/>
          </a:bodyPr>
          <a:lstStyle/>
          <a:p>
            <a:pPr lvl="0" algn="thaiDist" defTabSz="762000">
              <a:lnSpc>
                <a:spcPct val="120000"/>
              </a:lnSpc>
              <a:defRPr/>
            </a:pPr>
            <a:r>
              <a:rPr lang="en-US" b="1" dirty="0" smtClean="0">
                <a:latin typeface="Browallia New" pitchFamily="34" charset="-34"/>
                <a:cs typeface="Browallia New" pitchFamily="34" charset="-34"/>
              </a:rPr>
              <a:t>5</a:t>
            </a:r>
            <a:r>
              <a:rPr lang="en-US" b="1" dirty="0">
                <a:latin typeface="Browallia New" pitchFamily="34" charset="-34"/>
                <a:cs typeface="Browallia New" pitchFamily="34" charset="-34"/>
              </a:rPr>
              <a:t>. to </a:t>
            </a:r>
            <a:r>
              <a:rPr lang="en-US" b="1" dirty="0">
                <a:solidFill>
                  <a:srgbClr val="FF0000"/>
                </a:solidFill>
                <a:latin typeface="Browallia New" pitchFamily="34" charset="-34"/>
                <a:cs typeface="Browallia New" pitchFamily="34" charset="-34"/>
              </a:rPr>
              <a:t>review the Connected Transactions, or the transactions that may lead to conflicts of interests</a:t>
            </a:r>
            <a:r>
              <a:rPr lang="en-US" b="1" dirty="0">
                <a:latin typeface="Browallia New" pitchFamily="34" charset="-34"/>
                <a:cs typeface="Browallia New" pitchFamily="34" charset="-34"/>
              </a:rPr>
              <a:t>, to ensure that they are in compliance with the laws and the Exchange’s regulations, and are reasonable and for the highest benefit of the Company; </a:t>
            </a:r>
            <a:endParaRPr lang="en-US" b="1" dirty="0" smtClean="0">
              <a:latin typeface="Browallia New" pitchFamily="34" charset="-34"/>
              <a:cs typeface="Browallia New" pitchFamily="34" charset="-34"/>
            </a:endParaRPr>
          </a:p>
          <a:p>
            <a:pPr lvl="0" algn="thaiDist" defTabSz="762000">
              <a:lnSpc>
                <a:spcPct val="120000"/>
              </a:lnSpc>
              <a:defRPr/>
            </a:pPr>
            <a:r>
              <a:rPr lang="en-US" b="1" dirty="0">
                <a:latin typeface="Browallia New" pitchFamily="34" charset="-34"/>
                <a:cs typeface="Browallia New" pitchFamily="34" charset="-34"/>
              </a:rPr>
              <a:t>6. to </a:t>
            </a:r>
            <a:r>
              <a:rPr lang="en-US" b="1" dirty="0">
                <a:solidFill>
                  <a:srgbClr val="FF0000"/>
                </a:solidFill>
                <a:latin typeface="Browallia New" pitchFamily="34" charset="-34"/>
                <a:cs typeface="Browallia New" pitchFamily="34" charset="-34"/>
              </a:rPr>
              <a:t>prepare, and to disclose in the Company’s annual report, an audit committee’s report </a:t>
            </a:r>
            <a:r>
              <a:rPr lang="en-US" b="1" dirty="0">
                <a:latin typeface="Browallia New" pitchFamily="34" charset="-34"/>
                <a:cs typeface="Browallia New" pitchFamily="34" charset="-34"/>
              </a:rPr>
              <a:t>which must be signed by the audit committee’s </a:t>
            </a:r>
            <a:r>
              <a:rPr lang="en-US" b="1" dirty="0" smtClean="0">
                <a:latin typeface="Browallia New" pitchFamily="34" charset="-34"/>
                <a:cs typeface="Browallia New" pitchFamily="34" charset="-34"/>
              </a:rPr>
              <a:t>chairman….</a:t>
            </a:r>
          </a:p>
          <a:p>
            <a:pPr lvl="0" algn="thaiDist" defTabSz="762000">
              <a:lnSpc>
                <a:spcPct val="120000"/>
              </a:lnSpc>
              <a:defRPr/>
            </a:pPr>
            <a:r>
              <a:rPr lang="en-US" b="1" dirty="0">
                <a:latin typeface="Browallia New" pitchFamily="34" charset="-34"/>
                <a:cs typeface="Browallia New" pitchFamily="34" charset="-34"/>
              </a:rPr>
              <a:t>7. to perform any other act as assigned by the Company’s board of directors, with the approval of the audit committee. </a:t>
            </a:r>
            <a:endParaRPr lang="en-US" b="1" dirty="0" smtClean="0">
              <a:latin typeface="Browallia New" pitchFamily="34" charset="-34"/>
              <a:cs typeface="Browallia New" pitchFamily="34" charset="-34"/>
            </a:endParaRPr>
          </a:p>
        </p:txBody>
      </p:sp>
      <p:sp>
        <p:nvSpPr>
          <p:cNvPr id="3" name="Rectangle 2"/>
          <p:cNvSpPr/>
          <p:nvPr/>
        </p:nvSpPr>
        <p:spPr>
          <a:xfrm>
            <a:off x="35496" y="-99392"/>
            <a:ext cx="8496944" cy="784830"/>
          </a:xfrm>
          <a:prstGeom prst="rect">
            <a:avLst/>
          </a:prstGeom>
        </p:spPr>
        <p:txBody>
          <a:bodyPr wrap="square">
            <a:spAutoFit/>
          </a:bodyPr>
          <a:lstStyle/>
          <a:p>
            <a:pPr defTabSz="762000">
              <a:lnSpc>
                <a:spcPct val="150000"/>
              </a:lnSpc>
              <a:buClr>
                <a:srgbClr val="C0504D"/>
              </a:buClr>
              <a:buSzPct val="80000"/>
            </a:pPr>
            <a:r>
              <a:rPr lang="en-US" sz="3000" b="1" kern="0" dirty="0" smtClean="0">
                <a:solidFill>
                  <a:sysClr val="windowText" lastClr="000000">
                    <a:lumMod val="85000"/>
                    <a:lumOff val="15000"/>
                  </a:sysClr>
                </a:solidFill>
                <a:latin typeface="Browallia New" pitchFamily="34" charset="-34"/>
                <a:ea typeface="Tahoma" pitchFamily="34" charset="0"/>
                <a:cs typeface="Browallia New" pitchFamily="34" charset="-34"/>
              </a:rPr>
              <a:t>MAIN DUTIES OF THE AUDIT COMMITTEE – SET (2008) (CONTINUED)</a:t>
            </a:r>
            <a:endParaRPr lang="en-US" sz="3000" b="1" kern="0" dirty="0">
              <a:solidFill>
                <a:sysClr val="windowText" lastClr="000000">
                  <a:lumMod val="85000"/>
                  <a:lumOff val="15000"/>
                </a:sysClr>
              </a:solidFill>
              <a:latin typeface="Browallia New" pitchFamily="34" charset="-34"/>
              <a:ea typeface="Tahoma" pitchFamily="34" charset="0"/>
              <a:cs typeface="Browallia New" pitchFamily="34" charset="-34"/>
            </a:endParaRPr>
          </a:p>
        </p:txBody>
      </p:sp>
    </p:spTree>
    <p:extLst>
      <p:ext uri="{BB962C8B-B14F-4D97-AF65-F5344CB8AC3E}">
        <p14:creationId xmlns:p14="http://schemas.microsoft.com/office/powerpoint/2010/main" val="11771358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กลุ่ม 38"/>
          <p:cNvGrpSpPr/>
          <p:nvPr/>
        </p:nvGrpSpPr>
        <p:grpSpPr>
          <a:xfrm>
            <a:off x="644714" y="1052736"/>
            <a:ext cx="8079432" cy="5343872"/>
            <a:chOff x="381000" y="1981200"/>
            <a:chExt cx="7594459" cy="4343400"/>
          </a:xfrm>
        </p:grpSpPr>
        <p:sp>
          <p:nvSpPr>
            <p:cNvPr id="5" name="Rectangle 7"/>
            <p:cNvSpPr>
              <a:spLocks noChangeArrowheads="1"/>
            </p:cNvSpPr>
            <p:nvPr/>
          </p:nvSpPr>
          <p:spPr bwMode="auto">
            <a:xfrm>
              <a:off x="1973760" y="1981200"/>
              <a:ext cx="1274208" cy="631767"/>
            </a:xfrm>
            <a:prstGeom prst="rect">
              <a:avLst/>
            </a:prstGeom>
            <a:solidFill>
              <a:srgbClr val="C3B07B"/>
            </a:solidFill>
            <a:ln w="28575">
              <a:solidFill>
                <a:sysClr val="windowText" lastClr="000000"/>
              </a:solidFill>
              <a:miter lim="800000"/>
              <a:headEnd/>
              <a:tailEnd/>
            </a:ln>
            <a:effectLst/>
          </p:spPr>
          <p:txBody>
            <a:bodyPr wrap="none" anchor="ctr"/>
            <a:lstStyle/>
            <a:p>
              <a:pPr marL="0" marR="0" lvl="0" indent="0" algn="ctr" defTabSz="762000" eaLnBrk="1" fontAlgn="auto" latinLnBrk="0" hangingPunct="1">
                <a:lnSpc>
                  <a:spcPct val="8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ysClr val="windowText" lastClr="000000"/>
                  </a:solidFill>
                  <a:effectLst>
                    <a:outerShdw blurRad="38100" dist="38100" dir="2700000" algn="tl">
                      <a:srgbClr val="FFFFFF"/>
                    </a:outerShdw>
                  </a:effectLst>
                  <a:uLnTx/>
                  <a:uFillTx/>
                  <a:latin typeface="Browallia New" pitchFamily="34" charset="-34"/>
                  <a:cs typeface="Browallia New" pitchFamily="34" charset="-34"/>
                </a:rPr>
                <a:t>Shareholders</a:t>
              </a:r>
              <a:endParaRPr kumimoji="0" lang="th-TH" sz="2000" b="1" i="0" u="none" strike="noStrike" kern="0" cap="none" spc="0" normalizeH="0" baseline="0" noProof="0" dirty="0">
                <a:ln>
                  <a:noFill/>
                </a:ln>
                <a:solidFill>
                  <a:sysClr val="windowText" lastClr="000000"/>
                </a:solidFill>
                <a:effectLst>
                  <a:outerShdw blurRad="38100" dist="38100" dir="2700000" algn="tl">
                    <a:srgbClr val="FFFFFF"/>
                  </a:outerShdw>
                </a:effectLst>
                <a:uLnTx/>
                <a:uFillTx/>
                <a:latin typeface="Browallia New" pitchFamily="34" charset="-34"/>
                <a:cs typeface="Browallia New" pitchFamily="34" charset="-34"/>
              </a:endParaRPr>
            </a:p>
          </p:txBody>
        </p:sp>
        <p:sp>
          <p:nvSpPr>
            <p:cNvPr id="6" name="Rectangle 8"/>
            <p:cNvSpPr>
              <a:spLocks noChangeArrowheads="1"/>
            </p:cNvSpPr>
            <p:nvPr/>
          </p:nvSpPr>
          <p:spPr bwMode="auto">
            <a:xfrm>
              <a:off x="3486881" y="1981200"/>
              <a:ext cx="1274208" cy="631767"/>
            </a:xfrm>
            <a:prstGeom prst="rect">
              <a:avLst/>
            </a:prstGeom>
            <a:solidFill>
              <a:srgbClr val="C3B07B"/>
            </a:solidFill>
            <a:ln w="28575">
              <a:solidFill>
                <a:sysClr val="windowText" lastClr="000000"/>
              </a:solidFill>
              <a:miter lim="800000"/>
              <a:headEnd/>
              <a:tailEnd/>
            </a:ln>
            <a:effectLst/>
          </p:spPr>
          <p:txBody>
            <a:bodyPr wrap="none" anchor="ctr"/>
            <a:lstStyle/>
            <a:p>
              <a:pPr marL="0" marR="0" lvl="0" indent="0" algn="ctr" defTabSz="762000" eaLnBrk="1" fontAlgn="auto" latinLnBrk="0" hangingPunct="1">
                <a:lnSpc>
                  <a:spcPct val="8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ysClr val="windowText" lastClr="000000"/>
                  </a:solidFill>
                  <a:effectLst>
                    <a:outerShdw blurRad="38100" dist="38100" dir="2700000" algn="tl">
                      <a:srgbClr val="FFFFFF"/>
                    </a:outerShdw>
                  </a:effectLst>
                  <a:uLnTx/>
                  <a:uFillTx/>
                  <a:latin typeface="Browallia New" pitchFamily="34" charset="-34"/>
                  <a:cs typeface="Browallia New" pitchFamily="34" charset="-34"/>
                </a:rPr>
                <a:t>Creditors</a:t>
              </a:r>
              <a:endParaRPr kumimoji="0" lang="th-TH" sz="2000" b="1" i="0" u="none" strike="noStrike" kern="0" cap="none" spc="0" normalizeH="0" baseline="0" noProof="0" dirty="0">
                <a:ln>
                  <a:noFill/>
                </a:ln>
                <a:solidFill>
                  <a:sysClr val="windowText" lastClr="000000"/>
                </a:solidFill>
                <a:effectLst>
                  <a:outerShdw blurRad="38100" dist="38100" dir="2700000" algn="tl">
                    <a:srgbClr val="FFFFFF"/>
                  </a:outerShdw>
                </a:effectLst>
                <a:uLnTx/>
                <a:uFillTx/>
                <a:latin typeface="Browallia New" pitchFamily="34" charset="-34"/>
                <a:cs typeface="Browallia New" pitchFamily="34" charset="-34"/>
              </a:endParaRPr>
            </a:p>
          </p:txBody>
        </p:sp>
        <p:sp>
          <p:nvSpPr>
            <p:cNvPr id="7" name="Rectangle 9"/>
            <p:cNvSpPr>
              <a:spLocks noChangeArrowheads="1"/>
            </p:cNvSpPr>
            <p:nvPr/>
          </p:nvSpPr>
          <p:spPr bwMode="auto">
            <a:xfrm>
              <a:off x="4985071" y="1981200"/>
              <a:ext cx="1274208" cy="631767"/>
            </a:xfrm>
            <a:prstGeom prst="rect">
              <a:avLst/>
            </a:prstGeom>
            <a:solidFill>
              <a:srgbClr val="C3B07B"/>
            </a:solidFill>
            <a:ln w="28575">
              <a:solidFill>
                <a:sysClr val="windowText" lastClr="000000"/>
              </a:solidFill>
              <a:miter lim="800000"/>
              <a:headEnd/>
              <a:tailEnd/>
            </a:ln>
            <a:effectLst/>
          </p:spPr>
          <p:txBody>
            <a:bodyPr wrap="none" anchor="ctr"/>
            <a:lstStyle/>
            <a:p>
              <a:pPr marL="0" marR="0" lvl="0" indent="0" algn="ctr" defTabSz="762000" eaLnBrk="1" fontAlgn="auto" latinLnBrk="0" hangingPunct="1">
                <a:lnSpc>
                  <a:spcPct val="8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ysClr val="windowText" lastClr="000000"/>
                  </a:solidFill>
                  <a:effectLst>
                    <a:outerShdw blurRad="38100" dist="38100" dir="2700000" algn="tl">
                      <a:srgbClr val="FFFFFF"/>
                    </a:outerShdw>
                  </a:effectLst>
                  <a:uLnTx/>
                  <a:uFillTx/>
                  <a:latin typeface="Browallia New" pitchFamily="34" charset="-34"/>
                  <a:cs typeface="Browallia New" pitchFamily="34" charset="-34"/>
                </a:rPr>
                <a:t>Regulators</a:t>
              </a:r>
              <a:endParaRPr kumimoji="0" lang="th-TH" sz="2000" b="1" i="0" u="none" strike="noStrike" kern="0" cap="none" spc="0" normalizeH="0" baseline="0" noProof="0" dirty="0">
                <a:ln>
                  <a:noFill/>
                </a:ln>
                <a:solidFill>
                  <a:sysClr val="windowText" lastClr="000000"/>
                </a:solidFill>
                <a:effectLst>
                  <a:outerShdw blurRad="38100" dist="38100" dir="2700000" algn="tl">
                    <a:srgbClr val="FFFFFF"/>
                  </a:outerShdw>
                </a:effectLst>
                <a:uLnTx/>
                <a:uFillTx/>
                <a:latin typeface="Browallia New" pitchFamily="34" charset="-34"/>
                <a:cs typeface="Browallia New" pitchFamily="34" charset="-34"/>
              </a:endParaRPr>
            </a:p>
          </p:txBody>
        </p:sp>
        <p:sp>
          <p:nvSpPr>
            <p:cNvPr id="8" name="Rectangle 10"/>
            <p:cNvSpPr>
              <a:spLocks noChangeArrowheads="1"/>
            </p:cNvSpPr>
            <p:nvPr/>
          </p:nvSpPr>
          <p:spPr bwMode="auto">
            <a:xfrm>
              <a:off x="6498192" y="1981200"/>
              <a:ext cx="1274208" cy="631767"/>
            </a:xfrm>
            <a:prstGeom prst="rect">
              <a:avLst/>
            </a:prstGeom>
            <a:solidFill>
              <a:srgbClr val="C3B07B"/>
            </a:solidFill>
            <a:ln w="28575">
              <a:solidFill>
                <a:sysClr val="windowText" lastClr="000000"/>
              </a:solidFill>
              <a:miter lim="800000"/>
              <a:headEnd/>
              <a:tailEnd/>
            </a:ln>
            <a:effectLst/>
          </p:spPr>
          <p:txBody>
            <a:bodyPr wrap="none" anchor="ctr"/>
            <a:lstStyle/>
            <a:p>
              <a:pPr marL="0" marR="0" lvl="0" indent="0" algn="ctr" defTabSz="762000" eaLnBrk="1" fontAlgn="auto" latinLnBrk="0" hangingPunct="1">
                <a:lnSpc>
                  <a:spcPct val="80000"/>
                </a:lnSpc>
                <a:spcBef>
                  <a:spcPts val="0"/>
                </a:spcBef>
                <a:spcAft>
                  <a:spcPts val="0"/>
                </a:spcAft>
                <a:buClrTx/>
                <a:buSzTx/>
                <a:buFontTx/>
                <a:buNone/>
                <a:tabLst/>
                <a:defRPr/>
              </a:pPr>
              <a:r>
                <a:rPr kumimoji="0" lang="en-US" sz="2000" b="1" i="0" u="none" strike="noStrike" kern="0" cap="none" spc="0" normalizeH="0" baseline="0" noProof="0">
                  <a:ln>
                    <a:noFill/>
                  </a:ln>
                  <a:solidFill>
                    <a:sysClr val="windowText" lastClr="000000"/>
                  </a:solidFill>
                  <a:effectLst>
                    <a:outerShdw blurRad="38100" dist="38100" dir="2700000" algn="tl">
                      <a:srgbClr val="FFFFFF"/>
                    </a:outerShdw>
                  </a:effectLst>
                  <a:uLnTx/>
                  <a:uFillTx/>
                  <a:latin typeface="Browallia New" pitchFamily="34" charset="-34"/>
                  <a:cs typeface="Browallia New" pitchFamily="34" charset="-34"/>
                </a:rPr>
                <a:t>The public </a:t>
              </a:r>
              <a:br>
                <a:rPr kumimoji="0" lang="en-US" sz="2000" b="1" i="0" u="none" strike="noStrike" kern="0" cap="none" spc="0" normalizeH="0" baseline="0" noProof="0">
                  <a:ln>
                    <a:noFill/>
                  </a:ln>
                  <a:solidFill>
                    <a:sysClr val="windowText" lastClr="000000"/>
                  </a:solidFill>
                  <a:effectLst>
                    <a:outerShdw blurRad="38100" dist="38100" dir="2700000" algn="tl">
                      <a:srgbClr val="FFFFFF"/>
                    </a:outerShdw>
                  </a:effectLst>
                  <a:uLnTx/>
                  <a:uFillTx/>
                  <a:latin typeface="Browallia New" pitchFamily="34" charset="-34"/>
                  <a:cs typeface="Browallia New" pitchFamily="34" charset="-34"/>
                </a:rPr>
              </a:br>
              <a:r>
                <a:rPr kumimoji="0" lang="en-US" sz="2000" b="1" i="0" u="none" strike="noStrike" kern="0" cap="none" spc="0" normalizeH="0" baseline="0" noProof="0">
                  <a:ln>
                    <a:noFill/>
                  </a:ln>
                  <a:solidFill>
                    <a:sysClr val="windowText" lastClr="000000"/>
                  </a:solidFill>
                  <a:effectLst>
                    <a:outerShdw blurRad="38100" dist="38100" dir="2700000" algn="tl">
                      <a:srgbClr val="FFFFFF"/>
                    </a:outerShdw>
                  </a:effectLst>
                  <a:uLnTx/>
                  <a:uFillTx/>
                  <a:latin typeface="Browallia New" pitchFamily="34" charset="-34"/>
                  <a:cs typeface="Browallia New" pitchFamily="34" charset="-34"/>
                </a:rPr>
                <a:t>in general</a:t>
              </a:r>
              <a:endParaRPr kumimoji="0" lang="th-TH" sz="2000" b="1" i="0" u="none" strike="noStrike" kern="0" cap="none" spc="0" normalizeH="0" baseline="0" noProof="0">
                <a:ln>
                  <a:noFill/>
                </a:ln>
                <a:solidFill>
                  <a:sysClr val="windowText" lastClr="000000"/>
                </a:solidFill>
                <a:effectLst>
                  <a:outerShdw blurRad="38100" dist="38100" dir="2700000" algn="tl">
                    <a:srgbClr val="FFFFFF"/>
                  </a:outerShdw>
                </a:effectLst>
                <a:uLnTx/>
                <a:uFillTx/>
                <a:latin typeface="Browallia New" pitchFamily="34" charset="-34"/>
                <a:cs typeface="Browallia New" pitchFamily="34" charset="-34"/>
              </a:endParaRPr>
            </a:p>
          </p:txBody>
        </p:sp>
        <p:sp>
          <p:nvSpPr>
            <p:cNvPr id="9" name="Rectangle 11"/>
            <p:cNvSpPr>
              <a:spLocks noChangeArrowheads="1"/>
            </p:cNvSpPr>
            <p:nvPr/>
          </p:nvSpPr>
          <p:spPr bwMode="auto">
            <a:xfrm>
              <a:off x="3407243" y="3244735"/>
              <a:ext cx="1831674" cy="789709"/>
            </a:xfrm>
            <a:prstGeom prst="rect">
              <a:avLst/>
            </a:prstGeom>
            <a:solidFill>
              <a:srgbClr val="C0504D"/>
            </a:solidFill>
            <a:ln w="28575">
              <a:solidFill>
                <a:sysClr val="windowText" lastClr="000000"/>
              </a:solidFill>
              <a:miter lim="800000"/>
              <a:headEnd/>
              <a:tailEnd/>
            </a:ln>
            <a:effectLst/>
          </p:spPr>
          <p:txBody>
            <a:bodyPr wrap="none" anchor="ctr"/>
            <a:lstStyle/>
            <a:p>
              <a:pPr marL="0" marR="0" lvl="0" indent="0" algn="ctr" defTabSz="762000" eaLnBrk="1" fontAlgn="auto" latinLnBrk="0" hangingPunct="1">
                <a:lnSpc>
                  <a:spcPct val="90000"/>
                </a:lnSpc>
                <a:spcBef>
                  <a:spcPts val="0"/>
                </a:spcBef>
                <a:spcAft>
                  <a:spcPts val="0"/>
                </a:spcAft>
                <a:buClrTx/>
                <a:buSzTx/>
                <a:buFontTx/>
                <a:buNone/>
                <a:tabLst/>
                <a:defRPr/>
              </a:pPr>
              <a:r>
                <a:rPr kumimoji="0" lang="en-US" sz="2400" b="1" i="0" u="none" strike="noStrike" kern="0" cap="none" spc="0" normalizeH="0" baseline="0" noProof="0" dirty="0">
                  <a:ln>
                    <a:noFill/>
                  </a:ln>
                  <a:solidFill>
                    <a:sysClr val="windowText" lastClr="000000"/>
                  </a:solidFill>
                  <a:effectLst>
                    <a:outerShdw blurRad="38100" dist="38100" dir="2700000" algn="tl">
                      <a:srgbClr val="FFFFFF"/>
                    </a:outerShdw>
                  </a:effectLst>
                  <a:uLnTx/>
                  <a:uFillTx/>
                  <a:latin typeface="Browallia New" pitchFamily="34" charset="-34"/>
                  <a:cs typeface="Browallia New" pitchFamily="34" charset="-34"/>
                </a:rPr>
                <a:t>Board of </a:t>
              </a:r>
              <a:br>
                <a:rPr kumimoji="0" lang="en-US" sz="2400" b="1" i="0" u="none" strike="noStrike" kern="0" cap="none" spc="0" normalizeH="0" baseline="0" noProof="0" dirty="0">
                  <a:ln>
                    <a:noFill/>
                  </a:ln>
                  <a:solidFill>
                    <a:sysClr val="windowText" lastClr="000000"/>
                  </a:solidFill>
                  <a:effectLst>
                    <a:outerShdw blurRad="38100" dist="38100" dir="2700000" algn="tl">
                      <a:srgbClr val="FFFFFF"/>
                    </a:outerShdw>
                  </a:effectLst>
                  <a:uLnTx/>
                  <a:uFillTx/>
                  <a:latin typeface="Browallia New" pitchFamily="34" charset="-34"/>
                  <a:cs typeface="Browallia New" pitchFamily="34" charset="-34"/>
                </a:rPr>
              </a:br>
              <a:r>
                <a:rPr kumimoji="0" lang="en-US" sz="2400" b="1" i="0" u="none" strike="noStrike" kern="0" cap="none" spc="0" normalizeH="0" baseline="0" noProof="0" dirty="0">
                  <a:ln>
                    <a:noFill/>
                  </a:ln>
                  <a:solidFill>
                    <a:sysClr val="windowText" lastClr="000000"/>
                  </a:solidFill>
                  <a:effectLst>
                    <a:outerShdw blurRad="38100" dist="38100" dir="2700000" algn="tl">
                      <a:srgbClr val="FFFFFF"/>
                    </a:outerShdw>
                  </a:effectLst>
                  <a:uLnTx/>
                  <a:uFillTx/>
                  <a:latin typeface="Browallia New" pitchFamily="34" charset="-34"/>
                  <a:cs typeface="Browallia New" pitchFamily="34" charset="-34"/>
                </a:rPr>
                <a:t>directors</a:t>
              </a:r>
              <a:endParaRPr kumimoji="0" lang="th-TH" sz="2400" b="1" i="0" u="none" strike="noStrike" kern="0" cap="none" spc="0" normalizeH="0" baseline="0" noProof="0" dirty="0">
                <a:ln>
                  <a:noFill/>
                </a:ln>
                <a:solidFill>
                  <a:sysClr val="windowText" lastClr="000000"/>
                </a:solidFill>
                <a:effectLst>
                  <a:outerShdw blurRad="38100" dist="38100" dir="2700000" algn="tl">
                    <a:srgbClr val="FFFFFF"/>
                  </a:outerShdw>
                </a:effectLst>
                <a:uLnTx/>
                <a:uFillTx/>
                <a:latin typeface="Browallia New" pitchFamily="34" charset="-34"/>
                <a:cs typeface="Browallia New" pitchFamily="34" charset="-34"/>
              </a:endParaRPr>
            </a:p>
          </p:txBody>
        </p:sp>
        <p:sp>
          <p:nvSpPr>
            <p:cNvPr id="10" name="Line 13"/>
            <p:cNvSpPr>
              <a:spLocks noChangeShapeType="1"/>
            </p:cNvSpPr>
            <p:nvPr/>
          </p:nvSpPr>
          <p:spPr bwMode="auto">
            <a:xfrm flipH="1">
              <a:off x="2690501" y="3560618"/>
              <a:ext cx="716742" cy="0"/>
            </a:xfrm>
            <a:prstGeom prst="line">
              <a:avLst/>
            </a:prstGeom>
            <a:noFill/>
            <a:ln w="19050">
              <a:solidFill>
                <a:sysClr val="windowText" lastClr="000000"/>
              </a:solidFill>
              <a:round/>
              <a:headEnd/>
              <a:tailEnd/>
            </a:ln>
            <a:extLst>
              <a:ext uri="{909E8E84-426E-40DD-AFC4-6F175D3DCCD1}">
                <a14:hiddenFill xmlns:a14="http://schemas.microsoft.com/office/drawing/2010/main">
                  <a:noFill/>
                </a14:hiddenFill>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Browallia New" pitchFamily="34" charset="-34"/>
                <a:cs typeface="Browallia New" pitchFamily="34" charset="-34"/>
              </a:endParaRPr>
            </a:p>
          </p:txBody>
        </p:sp>
        <p:sp>
          <p:nvSpPr>
            <p:cNvPr id="11" name="Line 15"/>
            <p:cNvSpPr>
              <a:spLocks noChangeShapeType="1"/>
            </p:cNvSpPr>
            <p:nvPr/>
          </p:nvSpPr>
          <p:spPr bwMode="auto">
            <a:xfrm flipV="1">
              <a:off x="2690501" y="2612967"/>
              <a:ext cx="0" cy="947651"/>
            </a:xfrm>
            <a:prstGeom prst="line">
              <a:avLst/>
            </a:prstGeom>
            <a:noFill/>
            <a:ln w="19050">
              <a:solidFill>
                <a:sysClr val="windowText" lastClr="000000"/>
              </a:solidFill>
              <a:round/>
              <a:headEnd/>
              <a:tailEnd type="triangle" w="med" len="med"/>
            </a:ln>
            <a:extLst>
              <a:ext uri="{909E8E84-426E-40DD-AFC4-6F175D3DCCD1}">
                <a14:hiddenFill xmlns:a14="http://schemas.microsoft.com/office/drawing/2010/main">
                  <a:noFill/>
                </a14:hiddenFill>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Browallia New" pitchFamily="34" charset="-34"/>
                <a:cs typeface="Browallia New" pitchFamily="34" charset="-34"/>
              </a:endParaRPr>
            </a:p>
          </p:txBody>
        </p:sp>
        <p:sp>
          <p:nvSpPr>
            <p:cNvPr id="12" name="Line 16"/>
            <p:cNvSpPr>
              <a:spLocks noChangeShapeType="1"/>
            </p:cNvSpPr>
            <p:nvPr/>
          </p:nvSpPr>
          <p:spPr bwMode="auto">
            <a:xfrm flipV="1">
              <a:off x="4123985" y="2612967"/>
              <a:ext cx="0" cy="631767"/>
            </a:xfrm>
            <a:prstGeom prst="line">
              <a:avLst/>
            </a:prstGeom>
            <a:noFill/>
            <a:ln w="19050">
              <a:solidFill>
                <a:sysClr val="windowText" lastClr="000000"/>
              </a:solidFill>
              <a:round/>
              <a:headEnd/>
              <a:tailEnd type="triangle" w="med" len="med"/>
            </a:ln>
            <a:extLst>
              <a:ext uri="{909E8E84-426E-40DD-AFC4-6F175D3DCCD1}">
                <a14:hiddenFill xmlns:a14="http://schemas.microsoft.com/office/drawing/2010/main">
                  <a:noFill/>
                </a14:hiddenFill>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Browallia New" pitchFamily="34" charset="-34"/>
                <a:cs typeface="Browallia New" pitchFamily="34" charset="-34"/>
              </a:endParaRPr>
            </a:p>
          </p:txBody>
        </p:sp>
        <p:sp>
          <p:nvSpPr>
            <p:cNvPr id="13" name="Line 17"/>
            <p:cNvSpPr>
              <a:spLocks noChangeShapeType="1"/>
            </p:cNvSpPr>
            <p:nvPr/>
          </p:nvSpPr>
          <p:spPr bwMode="auto">
            <a:xfrm>
              <a:off x="5238917" y="3402676"/>
              <a:ext cx="477828" cy="0"/>
            </a:xfrm>
            <a:prstGeom prst="line">
              <a:avLst/>
            </a:prstGeom>
            <a:noFill/>
            <a:ln w="19050">
              <a:solidFill>
                <a:sysClr val="windowText" lastClr="000000"/>
              </a:solidFill>
              <a:round/>
              <a:headEnd/>
              <a:tailEnd/>
            </a:ln>
            <a:extLst>
              <a:ext uri="{909E8E84-426E-40DD-AFC4-6F175D3DCCD1}">
                <a14:hiddenFill xmlns:a14="http://schemas.microsoft.com/office/drawing/2010/main">
                  <a:noFill/>
                </a14:hiddenFill>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Browallia New" pitchFamily="34" charset="-34"/>
                <a:cs typeface="Browallia New" pitchFamily="34" charset="-34"/>
              </a:endParaRPr>
            </a:p>
          </p:txBody>
        </p:sp>
        <p:sp>
          <p:nvSpPr>
            <p:cNvPr id="14" name="Line 18"/>
            <p:cNvSpPr>
              <a:spLocks noChangeShapeType="1"/>
            </p:cNvSpPr>
            <p:nvPr/>
          </p:nvSpPr>
          <p:spPr bwMode="auto">
            <a:xfrm flipV="1">
              <a:off x="5716745" y="2612967"/>
              <a:ext cx="0" cy="789709"/>
            </a:xfrm>
            <a:prstGeom prst="line">
              <a:avLst/>
            </a:prstGeom>
            <a:noFill/>
            <a:ln w="19050">
              <a:solidFill>
                <a:sysClr val="windowText" lastClr="000000"/>
              </a:solidFill>
              <a:round/>
              <a:headEnd/>
              <a:tailEnd type="triangle" w="med" len="med"/>
            </a:ln>
            <a:extLst>
              <a:ext uri="{909E8E84-426E-40DD-AFC4-6F175D3DCCD1}">
                <a14:hiddenFill xmlns:a14="http://schemas.microsoft.com/office/drawing/2010/main">
                  <a:noFill/>
                </a14:hiddenFill>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Browallia New" pitchFamily="34" charset="-34"/>
                <a:cs typeface="Browallia New" pitchFamily="34" charset="-34"/>
              </a:endParaRPr>
            </a:p>
          </p:txBody>
        </p:sp>
        <p:sp>
          <p:nvSpPr>
            <p:cNvPr id="15" name="Line 19"/>
            <p:cNvSpPr>
              <a:spLocks noChangeShapeType="1"/>
            </p:cNvSpPr>
            <p:nvPr/>
          </p:nvSpPr>
          <p:spPr bwMode="auto">
            <a:xfrm>
              <a:off x="5238917" y="3639589"/>
              <a:ext cx="1911312" cy="0"/>
            </a:xfrm>
            <a:prstGeom prst="line">
              <a:avLst/>
            </a:prstGeom>
            <a:noFill/>
            <a:ln w="19050">
              <a:solidFill>
                <a:sysClr val="windowText" lastClr="000000"/>
              </a:solidFill>
              <a:round/>
              <a:headEnd/>
              <a:tailEnd/>
            </a:ln>
            <a:extLst>
              <a:ext uri="{909E8E84-426E-40DD-AFC4-6F175D3DCCD1}">
                <a14:hiddenFill xmlns:a14="http://schemas.microsoft.com/office/drawing/2010/main">
                  <a:noFill/>
                </a14:hiddenFill>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Browallia New" pitchFamily="34" charset="-34"/>
                <a:cs typeface="Browallia New" pitchFamily="34" charset="-34"/>
              </a:endParaRPr>
            </a:p>
          </p:txBody>
        </p:sp>
        <p:sp>
          <p:nvSpPr>
            <p:cNvPr id="16" name="Line 20"/>
            <p:cNvSpPr>
              <a:spLocks noChangeShapeType="1"/>
            </p:cNvSpPr>
            <p:nvPr/>
          </p:nvSpPr>
          <p:spPr bwMode="auto">
            <a:xfrm flipV="1">
              <a:off x="7150228" y="2612967"/>
              <a:ext cx="0" cy="1026622"/>
            </a:xfrm>
            <a:prstGeom prst="line">
              <a:avLst/>
            </a:prstGeom>
            <a:noFill/>
            <a:ln w="19050">
              <a:solidFill>
                <a:sysClr val="windowText" lastClr="000000"/>
              </a:solidFill>
              <a:round/>
              <a:headEnd/>
              <a:tailEnd type="triangle" w="med" len="med"/>
            </a:ln>
            <a:extLst>
              <a:ext uri="{909E8E84-426E-40DD-AFC4-6F175D3DCCD1}">
                <a14:hiddenFill xmlns:a14="http://schemas.microsoft.com/office/drawing/2010/main">
                  <a:noFill/>
                </a14:hiddenFill>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Browallia New" pitchFamily="34" charset="-34"/>
                <a:cs typeface="Browallia New" pitchFamily="34" charset="-34"/>
              </a:endParaRPr>
            </a:p>
          </p:txBody>
        </p:sp>
        <p:sp>
          <p:nvSpPr>
            <p:cNvPr id="17" name="Rectangle 21"/>
            <p:cNvSpPr>
              <a:spLocks noChangeArrowheads="1"/>
            </p:cNvSpPr>
            <p:nvPr/>
          </p:nvSpPr>
          <p:spPr bwMode="auto">
            <a:xfrm>
              <a:off x="3486881" y="4508269"/>
              <a:ext cx="1672398" cy="631767"/>
            </a:xfrm>
            <a:prstGeom prst="rect">
              <a:avLst/>
            </a:prstGeom>
            <a:solidFill>
              <a:srgbClr val="669900"/>
            </a:solidFill>
            <a:ln w="38100">
              <a:solidFill>
                <a:sysClr val="windowText" lastClr="000000"/>
              </a:solidFill>
              <a:miter lim="800000"/>
              <a:headEnd/>
              <a:tailEnd/>
            </a:ln>
            <a:effectLst/>
          </p:spPr>
          <p:txBody>
            <a:bodyPr wrap="none" anchor="ctr"/>
            <a:lstStyle/>
            <a:p>
              <a:pPr marL="0" marR="0" lvl="0" indent="0" algn="ctr" defTabSz="7620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ysClr val="windowText" lastClr="000000"/>
                  </a:solidFill>
                  <a:effectLst>
                    <a:outerShdw blurRad="38100" dist="38100" dir="2700000" algn="tl">
                      <a:srgbClr val="FFFFFF"/>
                    </a:outerShdw>
                  </a:effectLst>
                  <a:uLnTx/>
                  <a:uFillTx/>
                  <a:latin typeface="Browallia New" pitchFamily="34" charset="-34"/>
                  <a:cs typeface="Browallia New" pitchFamily="34" charset="-34"/>
                </a:rPr>
                <a:t>Audit</a:t>
              </a:r>
              <a:br>
                <a:rPr kumimoji="0" lang="en-US" sz="2400" b="1" i="0" u="none" strike="noStrike" kern="0" cap="none" spc="0" normalizeH="0" baseline="0" noProof="0" dirty="0">
                  <a:ln>
                    <a:noFill/>
                  </a:ln>
                  <a:solidFill>
                    <a:sysClr val="windowText" lastClr="000000"/>
                  </a:solidFill>
                  <a:effectLst>
                    <a:outerShdw blurRad="38100" dist="38100" dir="2700000" algn="tl">
                      <a:srgbClr val="FFFFFF"/>
                    </a:outerShdw>
                  </a:effectLst>
                  <a:uLnTx/>
                  <a:uFillTx/>
                  <a:latin typeface="Browallia New" pitchFamily="34" charset="-34"/>
                  <a:cs typeface="Browallia New" pitchFamily="34" charset="-34"/>
                </a:rPr>
              </a:br>
              <a:r>
                <a:rPr kumimoji="0" lang="en-US" sz="2400" b="1" i="0" u="none" strike="noStrike" kern="0" cap="none" spc="0" normalizeH="0" baseline="0" noProof="0" dirty="0">
                  <a:ln>
                    <a:noFill/>
                  </a:ln>
                  <a:solidFill>
                    <a:sysClr val="windowText" lastClr="000000"/>
                  </a:solidFill>
                  <a:effectLst>
                    <a:outerShdw blurRad="38100" dist="38100" dir="2700000" algn="tl">
                      <a:srgbClr val="FFFFFF"/>
                    </a:outerShdw>
                  </a:effectLst>
                  <a:uLnTx/>
                  <a:uFillTx/>
                  <a:latin typeface="Browallia New" pitchFamily="34" charset="-34"/>
                  <a:cs typeface="Browallia New" pitchFamily="34" charset="-34"/>
                </a:rPr>
                <a:t>Committee</a:t>
              </a:r>
              <a:endParaRPr kumimoji="0" lang="th-TH" sz="2400" b="1" i="0" u="none" strike="noStrike" kern="0" cap="none" spc="0" normalizeH="0" baseline="0" noProof="0" dirty="0">
                <a:ln>
                  <a:noFill/>
                </a:ln>
                <a:solidFill>
                  <a:sysClr val="windowText" lastClr="000000"/>
                </a:solidFill>
                <a:effectLst>
                  <a:outerShdw blurRad="38100" dist="38100" dir="2700000" algn="tl">
                    <a:srgbClr val="FFFFFF"/>
                  </a:outerShdw>
                </a:effectLst>
                <a:uLnTx/>
                <a:uFillTx/>
                <a:latin typeface="Browallia New" pitchFamily="34" charset="-34"/>
                <a:cs typeface="Browallia New" pitchFamily="34" charset="-34"/>
              </a:endParaRPr>
            </a:p>
          </p:txBody>
        </p:sp>
        <p:sp>
          <p:nvSpPr>
            <p:cNvPr id="18" name="Line 22"/>
            <p:cNvSpPr>
              <a:spLocks noChangeShapeType="1"/>
            </p:cNvSpPr>
            <p:nvPr/>
          </p:nvSpPr>
          <p:spPr bwMode="auto">
            <a:xfrm flipV="1">
              <a:off x="4442537" y="4034444"/>
              <a:ext cx="0" cy="424469"/>
            </a:xfrm>
            <a:prstGeom prst="line">
              <a:avLst/>
            </a:prstGeom>
            <a:noFill/>
            <a:ln w="19050">
              <a:solidFill>
                <a:sysClr val="windowText" lastClr="000000"/>
              </a:solidFill>
              <a:round/>
              <a:headEnd/>
              <a:tailEnd type="triangle" w="med" len="med"/>
            </a:ln>
            <a:extLst>
              <a:ext uri="{909E8E84-426E-40DD-AFC4-6F175D3DCCD1}">
                <a14:hiddenFill xmlns:a14="http://schemas.microsoft.com/office/drawing/2010/main">
                  <a:noFill/>
                </a14:hiddenFill>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Browallia New" pitchFamily="34" charset="-34"/>
                <a:cs typeface="Browallia New" pitchFamily="34" charset="-34"/>
              </a:endParaRPr>
            </a:p>
          </p:txBody>
        </p:sp>
        <p:sp>
          <p:nvSpPr>
            <p:cNvPr id="19" name="Line 23"/>
            <p:cNvSpPr>
              <a:spLocks noChangeShapeType="1"/>
            </p:cNvSpPr>
            <p:nvPr/>
          </p:nvSpPr>
          <p:spPr bwMode="auto">
            <a:xfrm>
              <a:off x="4123985" y="4064058"/>
              <a:ext cx="0" cy="394855"/>
            </a:xfrm>
            <a:prstGeom prst="line">
              <a:avLst/>
            </a:prstGeom>
            <a:noFill/>
            <a:ln w="19050">
              <a:solidFill>
                <a:sysClr val="windowText" lastClr="000000"/>
              </a:solidFill>
              <a:round/>
              <a:headEnd/>
              <a:tailEnd type="triangle" w="med" len="med"/>
            </a:ln>
            <a:extLst>
              <a:ext uri="{909E8E84-426E-40DD-AFC4-6F175D3DCCD1}">
                <a14:hiddenFill xmlns:a14="http://schemas.microsoft.com/office/drawing/2010/main">
                  <a:noFill/>
                </a14:hiddenFill>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Browallia New" pitchFamily="34" charset="-34"/>
                <a:cs typeface="Browallia New" pitchFamily="34" charset="-34"/>
              </a:endParaRPr>
            </a:p>
          </p:txBody>
        </p:sp>
        <p:sp>
          <p:nvSpPr>
            <p:cNvPr id="20" name="Text Box 28"/>
            <p:cNvSpPr txBox="1">
              <a:spLocks noChangeArrowheads="1"/>
            </p:cNvSpPr>
            <p:nvPr/>
          </p:nvSpPr>
          <p:spPr bwMode="auto">
            <a:xfrm>
              <a:off x="5389222" y="3756749"/>
              <a:ext cx="2518551" cy="822011"/>
            </a:xfrm>
            <a:prstGeom prst="rect">
              <a:avLst/>
            </a:prstGeom>
            <a:noFill/>
            <a:ln w="9525">
              <a:noFill/>
              <a:miter lim="800000"/>
              <a:headEnd/>
              <a:tailEnd/>
            </a:ln>
            <a:effectLst/>
          </p:spPr>
          <p:txBody>
            <a:bodyPr>
              <a:spAutoFit/>
            </a:bodyPr>
            <a:lstStyle/>
            <a:p>
              <a:pPr marL="0" marR="0" lvl="0" indent="0" defTabSz="762000" eaLnBrk="1" fontAlgn="auto" latinLnBrk="0" hangingPunct="1">
                <a:lnSpc>
                  <a:spcPct val="85000"/>
                </a:lnSpc>
                <a:spcBef>
                  <a:spcPct val="50000"/>
                </a:spcBef>
                <a:spcAft>
                  <a:spcPts val="0"/>
                </a:spcAft>
                <a:buClrTx/>
                <a:buSzTx/>
                <a:buFontTx/>
                <a:buNone/>
                <a:tabLst/>
                <a:defRPr/>
              </a:pPr>
              <a:r>
                <a:rPr kumimoji="0" lang="en-US" sz="2000" b="0" i="0" u="none" strike="noStrike" kern="0" cap="none" spc="0" normalizeH="0" baseline="0" noProof="0" dirty="0" smtClean="0">
                  <a:ln>
                    <a:noFill/>
                  </a:ln>
                  <a:solidFill>
                    <a:sysClr val="windowText" lastClr="000000">
                      <a:lumMod val="95000"/>
                      <a:lumOff val="5000"/>
                    </a:sysClr>
                  </a:solidFill>
                  <a:effectLst/>
                  <a:uLnTx/>
                  <a:uFillTx/>
                  <a:latin typeface="Browallia New" pitchFamily="34" charset="-34"/>
                  <a:cs typeface="Browallia New" pitchFamily="34" charset="-34"/>
                </a:rPr>
                <a:t>Establishing and overseeing corporate </a:t>
              </a:r>
              <a:r>
                <a:rPr kumimoji="0" lang="en-US" sz="2000" b="0" i="0" u="none" strike="noStrike" kern="0" cap="none" spc="0" normalizeH="0" baseline="0" noProof="0" dirty="0">
                  <a:ln>
                    <a:noFill/>
                  </a:ln>
                  <a:solidFill>
                    <a:sysClr val="windowText" lastClr="000000">
                      <a:lumMod val="95000"/>
                      <a:lumOff val="5000"/>
                    </a:sysClr>
                  </a:solidFill>
                  <a:effectLst/>
                  <a:uLnTx/>
                  <a:uFillTx/>
                  <a:latin typeface="Browallia New" pitchFamily="34" charset="-34"/>
                  <a:cs typeface="Browallia New" pitchFamily="34" charset="-34"/>
                </a:rPr>
                <a:t>policies and provides information on its </a:t>
              </a:r>
              <a:r>
                <a:rPr kumimoji="0" lang="en-US" sz="2000" b="0" i="0" u="none" strike="noStrike" kern="0" cap="none" spc="0" normalizeH="0" baseline="0" noProof="0" dirty="0" smtClean="0">
                  <a:ln>
                    <a:noFill/>
                  </a:ln>
                  <a:solidFill>
                    <a:sysClr val="windowText" lastClr="000000">
                      <a:lumMod val="95000"/>
                      <a:lumOff val="5000"/>
                    </a:sysClr>
                  </a:solidFill>
                  <a:effectLst/>
                  <a:uLnTx/>
                  <a:uFillTx/>
                  <a:latin typeface="Browallia New" pitchFamily="34" charset="-34"/>
                  <a:cs typeface="Browallia New" pitchFamily="34" charset="-34"/>
                </a:rPr>
                <a:t>accountability</a:t>
              </a:r>
              <a:r>
                <a:rPr kumimoji="0" lang="en-US" sz="2000" b="0" i="0" u="none" strike="noStrike" kern="0" cap="none" spc="0" normalizeH="0" baseline="0" noProof="0" dirty="0">
                  <a:ln>
                    <a:noFill/>
                  </a:ln>
                  <a:solidFill>
                    <a:sysClr val="windowText" lastClr="000000">
                      <a:lumMod val="95000"/>
                      <a:lumOff val="5000"/>
                    </a:sysClr>
                  </a:solidFill>
                  <a:effectLst/>
                  <a:uLnTx/>
                  <a:uFillTx/>
                  <a:latin typeface="Browallia New" pitchFamily="34" charset="-34"/>
                  <a:cs typeface="Browallia New" pitchFamily="34" charset="-34"/>
                </a:rPr>
                <a:t>.</a:t>
              </a:r>
              <a:endParaRPr kumimoji="0" lang="th-TH" sz="2000" b="0" i="0" u="none" strike="noStrike" kern="0" cap="none" spc="0" normalizeH="0" baseline="0" noProof="0" dirty="0">
                <a:ln>
                  <a:noFill/>
                </a:ln>
                <a:solidFill>
                  <a:sysClr val="windowText" lastClr="000000">
                    <a:lumMod val="95000"/>
                    <a:lumOff val="5000"/>
                  </a:sysClr>
                </a:solidFill>
                <a:effectLst/>
                <a:uLnTx/>
                <a:uFillTx/>
                <a:latin typeface="Browallia New" pitchFamily="34" charset="-34"/>
                <a:cs typeface="Browallia New" pitchFamily="34" charset="-34"/>
              </a:endParaRPr>
            </a:p>
          </p:txBody>
        </p:sp>
        <p:sp>
          <p:nvSpPr>
            <p:cNvPr id="21" name="Text Box 29"/>
            <p:cNvSpPr txBox="1">
              <a:spLocks noChangeArrowheads="1"/>
            </p:cNvSpPr>
            <p:nvPr/>
          </p:nvSpPr>
          <p:spPr bwMode="auto">
            <a:xfrm>
              <a:off x="5929441" y="4927042"/>
              <a:ext cx="2046018" cy="677108"/>
            </a:xfrm>
            <a:prstGeom prst="rect">
              <a:avLst/>
            </a:prstGeom>
            <a:noFill/>
            <a:ln w="9525">
              <a:noFill/>
              <a:miter lim="800000"/>
              <a:headEnd/>
              <a:tailEnd/>
            </a:ln>
            <a:effectLst/>
          </p:spPr>
          <p:txBody>
            <a:bodyPr wrap="square">
              <a:spAutoFit/>
            </a:bodyPr>
            <a:lstStyle/>
            <a:p>
              <a:pPr marL="0" marR="0" lvl="0" indent="0" defTabSz="762000" eaLnBrk="1" fontAlgn="auto" latinLnBrk="0" hangingPunct="1">
                <a:lnSpc>
                  <a:spcPct val="100000"/>
                </a:lnSpc>
                <a:spcBef>
                  <a:spcPct val="50000"/>
                </a:spcBef>
                <a:spcAft>
                  <a:spcPts val="0"/>
                </a:spcAft>
                <a:buClrTx/>
                <a:buSzTx/>
                <a:buFontTx/>
                <a:buNone/>
                <a:tabLst/>
                <a:defRPr/>
              </a:pPr>
              <a:r>
                <a:rPr kumimoji="0" lang="en-US" sz="2000" b="0" i="0" u="none" strike="noStrike" kern="0" cap="none" spc="0" normalizeH="0" baseline="0" noProof="0" dirty="0" smtClean="0">
                  <a:ln>
                    <a:noFill/>
                  </a:ln>
                  <a:solidFill>
                    <a:sysClr val="windowText" lastClr="000000">
                      <a:lumMod val="95000"/>
                      <a:lumOff val="5000"/>
                    </a:sysClr>
                  </a:solidFill>
                  <a:effectLst/>
                  <a:uLnTx/>
                  <a:uFillTx/>
                  <a:latin typeface="Browallia New" pitchFamily="34" charset="-34"/>
                  <a:cs typeface="Browallia New" pitchFamily="34" charset="-34"/>
                </a:rPr>
                <a:t>Monitoring and reporting the </a:t>
              </a:r>
              <a:r>
                <a:rPr kumimoji="0" lang="en-US" sz="2000" b="0" i="0" u="none" strike="noStrike" kern="0" cap="none" spc="0" normalizeH="0" baseline="0" noProof="0" dirty="0">
                  <a:ln>
                    <a:noFill/>
                  </a:ln>
                  <a:solidFill>
                    <a:sysClr val="windowText" lastClr="000000">
                      <a:lumMod val="95000"/>
                      <a:lumOff val="5000"/>
                    </a:sysClr>
                  </a:solidFill>
                  <a:effectLst/>
                  <a:uLnTx/>
                  <a:uFillTx/>
                  <a:latin typeface="Browallia New" pitchFamily="34" charset="-34"/>
                  <a:cs typeface="Browallia New" pitchFamily="34" charset="-34"/>
                </a:rPr>
                <a:t>audit process.</a:t>
              </a:r>
              <a:endParaRPr kumimoji="0" lang="th-TH" sz="2000" b="0" i="0" u="none" strike="noStrike" kern="0" cap="none" spc="0" normalizeH="0" baseline="0" noProof="0" dirty="0">
                <a:ln>
                  <a:noFill/>
                </a:ln>
                <a:solidFill>
                  <a:sysClr val="windowText" lastClr="000000">
                    <a:lumMod val="95000"/>
                    <a:lumOff val="5000"/>
                  </a:sysClr>
                </a:solidFill>
                <a:effectLst/>
                <a:uLnTx/>
                <a:uFillTx/>
                <a:latin typeface="Browallia New" pitchFamily="34" charset="-34"/>
                <a:cs typeface="Browallia New" pitchFamily="34" charset="-34"/>
              </a:endParaRPr>
            </a:p>
          </p:txBody>
        </p:sp>
        <p:grpSp>
          <p:nvGrpSpPr>
            <p:cNvPr id="22" name="Group 36"/>
            <p:cNvGrpSpPr/>
            <p:nvPr/>
          </p:nvGrpSpPr>
          <p:grpSpPr>
            <a:xfrm>
              <a:off x="381000" y="1981200"/>
              <a:ext cx="6132125" cy="4343400"/>
              <a:chOff x="381000" y="1981200"/>
              <a:chExt cx="6132125" cy="4343400"/>
            </a:xfrm>
          </p:grpSpPr>
          <p:sp>
            <p:nvSpPr>
              <p:cNvPr id="23" name="Rectangle 6"/>
              <p:cNvSpPr>
                <a:spLocks noChangeArrowheads="1"/>
              </p:cNvSpPr>
              <p:nvPr/>
            </p:nvSpPr>
            <p:spPr bwMode="auto">
              <a:xfrm>
                <a:off x="381000" y="1981200"/>
                <a:ext cx="1274208" cy="631767"/>
              </a:xfrm>
              <a:prstGeom prst="rect">
                <a:avLst/>
              </a:prstGeom>
              <a:solidFill>
                <a:srgbClr val="FF9933"/>
              </a:solidFill>
              <a:ln w="28575">
                <a:solidFill>
                  <a:sysClr val="windowText" lastClr="000000"/>
                </a:solidFill>
                <a:miter lim="800000"/>
                <a:headEnd/>
                <a:tailEnd/>
              </a:ln>
              <a:effectLst/>
            </p:spPr>
            <p:txBody>
              <a:bodyPr wrap="none" anchor="ctr"/>
              <a:lstStyle/>
              <a:p>
                <a:pPr marL="0" marR="0" lvl="0" indent="0" algn="ctr" defTabSz="762000" eaLnBrk="1" fontAlgn="auto" latinLnBrk="0" hangingPunct="1">
                  <a:lnSpc>
                    <a:spcPct val="8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ysClr val="windowText" lastClr="000000"/>
                    </a:solidFill>
                    <a:effectLst>
                      <a:outerShdw blurRad="38100" dist="38100" dir="2700000" algn="tl">
                        <a:srgbClr val="FFFFFF"/>
                      </a:outerShdw>
                    </a:effectLst>
                    <a:uLnTx/>
                    <a:uFillTx/>
                    <a:latin typeface="Browallia New" pitchFamily="34" charset="-34"/>
                    <a:cs typeface="Browallia New" pitchFamily="34" charset="-34"/>
                  </a:rPr>
                  <a:t>External</a:t>
                </a:r>
                <a:r>
                  <a:rPr kumimoji="0" lang="en-US" sz="2000" b="1" i="0" u="none" strike="noStrike" kern="0" cap="none" spc="0" normalizeH="0" baseline="0" noProof="0" dirty="0">
                    <a:ln>
                      <a:noFill/>
                    </a:ln>
                    <a:solidFill>
                      <a:sysClr val="windowText" lastClr="000000"/>
                    </a:solidFill>
                    <a:effectLst>
                      <a:outerShdw blurRad="38100" dist="38100" dir="2700000" algn="tl">
                        <a:srgbClr val="FFFFFF"/>
                      </a:outerShdw>
                    </a:effectLst>
                    <a:uLnTx/>
                    <a:uFillTx/>
                    <a:latin typeface="Browallia New" pitchFamily="34" charset="-34"/>
                    <a:cs typeface="Browallia New" pitchFamily="34" charset="-34"/>
                  </a:rPr>
                  <a:t/>
                </a:r>
                <a:br>
                  <a:rPr kumimoji="0" lang="en-US" sz="2000" b="1" i="0" u="none" strike="noStrike" kern="0" cap="none" spc="0" normalizeH="0" baseline="0" noProof="0" dirty="0">
                    <a:ln>
                      <a:noFill/>
                    </a:ln>
                    <a:solidFill>
                      <a:sysClr val="windowText" lastClr="000000"/>
                    </a:solidFill>
                    <a:effectLst>
                      <a:outerShdw blurRad="38100" dist="38100" dir="2700000" algn="tl">
                        <a:srgbClr val="FFFFFF"/>
                      </a:outerShdw>
                    </a:effectLst>
                    <a:uLnTx/>
                    <a:uFillTx/>
                    <a:latin typeface="Browallia New" pitchFamily="34" charset="-34"/>
                    <a:cs typeface="Browallia New" pitchFamily="34" charset="-34"/>
                  </a:rPr>
                </a:br>
                <a:r>
                  <a:rPr kumimoji="0" lang="en-US" sz="2000" b="1" i="0" u="none" strike="noStrike" kern="0" cap="none" spc="0" normalizeH="0" baseline="0" noProof="0" dirty="0">
                    <a:ln>
                      <a:noFill/>
                    </a:ln>
                    <a:solidFill>
                      <a:sysClr val="windowText" lastClr="000000"/>
                    </a:solidFill>
                    <a:effectLst>
                      <a:outerShdw blurRad="38100" dist="38100" dir="2700000" algn="tl">
                        <a:srgbClr val="FFFFFF"/>
                      </a:outerShdw>
                    </a:effectLst>
                    <a:uLnTx/>
                    <a:uFillTx/>
                    <a:latin typeface="Browallia New" pitchFamily="34" charset="-34"/>
                    <a:cs typeface="Browallia New" pitchFamily="34" charset="-34"/>
                  </a:rPr>
                  <a:t>auditors</a:t>
                </a:r>
                <a:endParaRPr kumimoji="0" lang="th-TH" sz="2000" b="1" i="0" u="none" strike="noStrike" kern="0" cap="none" spc="0" normalizeH="0" baseline="0" noProof="0" dirty="0">
                  <a:ln>
                    <a:noFill/>
                  </a:ln>
                  <a:solidFill>
                    <a:sysClr val="windowText" lastClr="000000"/>
                  </a:solidFill>
                  <a:effectLst>
                    <a:outerShdw blurRad="38100" dist="38100" dir="2700000" algn="tl">
                      <a:srgbClr val="FFFFFF"/>
                    </a:outerShdw>
                  </a:effectLst>
                  <a:uLnTx/>
                  <a:uFillTx/>
                  <a:latin typeface="Browallia New" pitchFamily="34" charset="-34"/>
                  <a:cs typeface="Browallia New" pitchFamily="34" charset="-34"/>
                </a:endParaRPr>
              </a:p>
            </p:txBody>
          </p:sp>
          <p:sp>
            <p:nvSpPr>
              <p:cNvPr id="24" name="Line 24"/>
              <p:cNvSpPr>
                <a:spLocks noChangeShapeType="1"/>
              </p:cNvSpPr>
              <p:nvPr/>
            </p:nvSpPr>
            <p:spPr bwMode="auto">
              <a:xfrm flipH="1">
                <a:off x="858828" y="4824153"/>
                <a:ext cx="2628053" cy="0"/>
              </a:xfrm>
              <a:prstGeom prst="line">
                <a:avLst/>
              </a:prstGeom>
              <a:noFill/>
              <a:ln w="9525">
                <a:solidFill>
                  <a:sysClr val="windowText" lastClr="000000"/>
                </a:solidFill>
                <a:round/>
                <a:headEnd/>
                <a:tailEnd/>
              </a:ln>
              <a:extLst>
                <a:ext uri="{909E8E84-426E-40DD-AFC4-6F175D3DCCD1}">
                  <a14:hiddenFill xmlns:a14="http://schemas.microsoft.com/office/drawing/2010/main">
                    <a:noFill/>
                  </a14:hiddenFill>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Browallia New" pitchFamily="34" charset="-34"/>
                  <a:cs typeface="Browallia New" pitchFamily="34" charset="-34"/>
                </a:endParaRPr>
              </a:p>
            </p:txBody>
          </p:sp>
          <p:sp>
            <p:nvSpPr>
              <p:cNvPr id="25" name="Line 25"/>
              <p:cNvSpPr>
                <a:spLocks noChangeShapeType="1"/>
              </p:cNvSpPr>
              <p:nvPr/>
            </p:nvSpPr>
            <p:spPr bwMode="auto">
              <a:xfrm flipV="1">
                <a:off x="858828" y="2612967"/>
                <a:ext cx="0" cy="2211185"/>
              </a:xfrm>
              <a:prstGeom prst="line">
                <a:avLst/>
              </a:prstGeom>
              <a:noFill/>
              <a:ln w="9525">
                <a:solidFill>
                  <a:sysClr val="windowText" lastClr="000000"/>
                </a:solidFill>
                <a:round/>
                <a:headEnd/>
                <a:tailEnd type="triangle" w="med" len="med"/>
              </a:ln>
              <a:extLst>
                <a:ext uri="{909E8E84-426E-40DD-AFC4-6F175D3DCCD1}">
                  <a14:hiddenFill xmlns:a14="http://schemas.microsoft.com/office/drawing/2010/main">
                    <a:noFill/>
                  </a14:hiddenFill>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Browallia New" pitchFamily="34" charset="-34"/>
                  <a:cs typeface="Browallia New" pitchFamily="34" charset="-34"/>
                </a:endParaRPr>
              </a:p>
            </p:txBody>
          </p:sp>
          <p:sp>
            <p:nvSpPr>
              <p:cNvPr id="26" name="Line 26"/>
              <p:cNvSpPr>
                <a:spLocks noChangeShapeType="1"/>
              </p:cNvSpPr>
              <p:nvPr/>
            </p:nvSpPr>
            <p:spPr bwMode="auto">
              <a:xfrm>
                <a:off x="1097742" y="2612967"/>
                <a:ext cx="0" cy="1974273"/>
              </a:xfrm>
              <a:prstGeom prst="line">
                <a:avLst/>
              </a:prstGeom>
              <a:noFill/>
              <a:ln w="9525">
                <a:solidFill>
                  <a:sysClr val="windowText" lastClr="000000"/>
                </a:solidFill>
                <a:round/>
                <a:headEnd/>
                <a:tailEnd/>
              </a:ln>
              <a:extLst>
                <a:ext uri="{909E8E84-426E-40DD-AFC4-6F175D3DCCD1}">
                  <a14:hiddenFill xmlns:a14="http://schemas.microsoft.com/office/drawing/2010/main">
                    <a:noFill/>
                  </a14:hiddenFill>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Browallia New" pitchFamily="34" charset="-34"/>
                  <a:cs typeface="Browallia New" pitchFamily="34" charset="-34"/>
                </a:endParaRPr>
              </a:p>
            </p:txBody>
          </p:sp>
          <p:sp>
            <p:nvSpPr>
              <p:cNvPr id="27" name="Line 27"/>
              <p:cNvSpPr>
                <a:spLocks noChangeShapeType="1"/>
              </p:cNvSpPr>
              <p:nvPr/>
            </p:nvSpPr>
            <p:spPr bwMode="auto">
              <a:xfrm>
                <a:off x="1097742" y="4587240"/>
                <a:ext cx="2389139" cy="0"/>
              </a:xfrm>
              <a:prstGeom prst="line">
                <a:avLst/>
              </a:prstGeom>
              <a:noFill/>
              <a:ln w="9525">
                <a:solidFill>
                  <a:sysClr val="windowText" lastClr="000000"/>
                </a:solidFill>
                <a:round/>
                <a:headEnd/>
                <a:tailEnd type="triangle" w="med" len="med"/>
              </a:ln>
              <a:extLst>
                <a:ext uri="{909E8E84-426E-40DD-AFC4-6F175D3DCCD1}">
                  <a14:hiddenFill xmlns:a14="http://schemas.microsoft.com/office/drawing/2010/main">
                    <a:noFill/>
                  </a14:hiddenFill>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Browallia New" pitchFamily="34" charset="-34"/>
                  <a:cs typeface="Browallia New" pitchFamily="34" charset="-34"/>
                </a:endParaRPr>
              </a:p>
            </p:txBody>
          </p:sp>
          <p:sp>
            <p:nvSpPr>
              <p:cNvPr id="28" name="Rectangle 30"/>
              <p:cNvSpPr>
                <a:spLocks noChangeArrowheads="1"/>
              </p:cNvSpPr>
              <p:nvPr/>
            </p:nvSpPr>
            <p:spPr bwMode="auto">
              <a:xfrm>
                <a:off x="2133036" y="5692833"/>
                <a:ext cx="1270889" cy="631767"/>
              </a:xfrm>
              <a:prstGeom prst="rect">
                <a:avLst/>
              </a:prstGeom>
              <a:solidFill>
                <a:srgbClr val="F79646"/>
              </a:solidFill>
              <a:ln w="28575">
                <a:solidFill>
                  <a:sysClr val="windowText" lastClr="000000"/>
                </a:solidFill>
                <a:miter lim="800000"/>
                <a:headEnd/>
                <a:tailEnd/>
              </a:ln>
              <a:effectLst/>
            </p:spPr>
            <p:txBody>
              <a:bodyPr wrap="none" anchor="ctr"/>
              <a:lstStyle/>
              <a:p>
                <a:pPr marL="0" marR="0" lvl="0" indent="0" algn="ctr" defTabSz="762000" eaLnBrk="1" fontAlgn="auto" latinLnBrk="0" hangingPunct="1">
                  <a:lnSpc>
                    <a:spcPct val="80000"/>
                  </a:lnSpc>
                  <a:spcBef>
                    <a:spcPts val="0"/>
                  </a:spcBef>
                  <a:spcAft>
                    <a:spcPts val="0"/>
                  </a:spcAft>
                  <a:buClrTx/>
                  <a:buSzTx/>
                  <a:buFontTx/>
                  <a:buNone/>
                  <a:tabLst/>
                  <a:defRPr/>
                </a:pPr>
                <a:r>
                  <a:rPr kumimoji="0" lang="en-US" sz="2000" b="1" i="0" u="none" strike="noStrike" kern="0" cap="none" spc="0" normalizeH="0" baseline="0" noProof="0">
                    <a:ln>
                      <a:noFill/>
                    </a:ln>
                    <a:solidFill>
                      <a:sysClr val="windowText" lastClr="000000"/>
                    </a:solidFill>
                    <a:effectLst>
                      <a:outerShdw blurRad="38100" dist="38100" dir="2700000" algn="tl">
                        <a:srgbClr val="FFFFFF"/>
                      </a:outerShdw>
                    </a:effectLst>
                    <a:uLnTx/>
                    <a:uFillTx/>
                    <a:latin typeface="Browallia New" pitchFamily="34" charset="-34"/>
                    <a:cs typeface="Browallia New" pitchFamily="34" charset="-34"/>
                  </a:rPr>
                  <a:t>Internal </a:t>
                </a:r>
                <a:br>
                  <a:rPr kumimoji="0" lang="en-US" sz="2000" b="1" i="0" u="none" strike="noStrike" kern="0" cap="none" spc="0" normalizeH="0" baseline="0" noProof="0">
                    <a:ln>
                      <a:noFill/>
                    </a:ln>
                    <a:solidFill>
                      <a:sysClr val="windowText" lastClr="000000"/>
                    </a:solidFill>
                    <a:effectLst>
                      <a:outerShdw blurRad="38100" dist="38100" dir="2700000" algn="tl">
                        <a:srgbClr val="FFFFFF"/>
                      </a:outerShdw>
                    </a:effectLst>
                    <a:uLnTx/>
                    <a:uFillTx/>
                    <a:latin typeface="Browallia New" pitchFamily="34" charset="-34"/>
                    <a:cs typeface="Browallia New" pitchFamily="34" charset="-34"/>
                  </a:rPr>
                </a:br>
                <a:r>
                  <a:rPr kumimoji="0" lang="en-US" sz="2000" b="1" i="0" u="none" strike="noStrike" kern="0" cap="none" spc="0" normalizeH="0" baseline="0" noProof="0">
                    <a:ln>
                      <a:noFill/>
                    </a:ln>
                    <a:solidFill>
                      <a:sysClr val="windowText" lastClr="000000"/>
                    </a:solidFill>
                    <a:effectLst>
                      <a:outerShdw blurRad="38100" dist="38100" dir="2700000" algn="tl">
                        <a:srgbClr val="FFFFFF"/>
                      </a:outerShdw>
                    </a:effectLst>
                    <a:uLnTx/>
                    <a:uFillTx/>
                    <a:latin typeface="Browallia New" pitchFamily="34" charset="-34"/>
                    <a:cs typeface="Browallia New" pitchFamily="34" charset="-34"/>
                  </a:rPr>
                  <a:t>Auditors</a:t>
                </a:r>
                <a:endParaRPr kumimoji="0" lang="th-TH" sz="2000" b="1" i="0" u="none" strike="noStrike" kern="0" cap="none" spc="0" normalizeH="0" baseline="0" noProof="0">
                  <a:ln>
                    <a:noFill/>
                  </a:ln>
                  <a:solidFill>
                    <a:sysClr val="windowText" lastClr="000000"/>
                  </a:solidFill>
                  <a:effectLst>
                    <a:outerShdw blurRad="38100" dist="38100" dir="2700000" algn="tl">
                      <a:srgbClr val="FFFFFF"/>
                    </a:outerShdw>
                  </a:effectLst>
                  <a:uLnTx/>
                  <a:uFillTx/>
                  <a:latin typeface="Browallia New" pitchFamily="34" charset="-34"/>
                  <a:cs typeface="Browallia New" pitchFamily="34" charset="-34"/>
                </a:endParaRPr>
              </a:p>
            </p:txBody>
          </p:sp>
          <p:sp>
            <p:nvSpPr>
              <p:cNvPr id="29" name="Rectangle 31"/>
              <p:cNvSpPr>
                <a:spLocks noChangeArrowheads="1"/>
              </p:cNvSpPr>
              <p:nvPr/>
            </p:nvSpPr>
            <p:spPr bwMode="auto">
              <a:xfrm>
                <a:off x="3695931" y="5692833"/>
                <a:ext cx="1274208" cy="631767"/>
              </a:xfrm>
              <a:prstGeom prst="rect">
                <a:avLst/>
              </a:prstGeom>
              <a:solidFill>
                <a:srgbClr val="F79646"/>
              </a:solidFill>
              <a:ln w="28575">
                <a:solidFill>
                  <a:sysClr val="windowText" lastClr="000000"/>
                </a:solidFill>
                <a:miter lim="800000"/>
                <a:headEnd/>
                <a:tailEnd/>
              </a:ln>
              <a:effectLst/>
            </p:spPr>
            <p:txBody>
              <a:bodyPr wrap="none" anchor="ctr"/>
              <a:lstStyle/>
              <a:p>
                <a:pPr marL="0" marR="0" lvl="0" indent="0" algn="ctr" defTabSz="762000" eaLnBrk="1" fontAlgn="auto" latinLnBrk="0" hangingPunct="1">
                  <a:lnSpc>
                    <a:spcPct val="70000"/>
                  </a:lnSpc>
                  <a:spcBef>
                    <a:spcPts val="0"/>
                  </a:spcBef>
                  <a:spcAft>
                    <a:spcPts val="0"/>
                  </a:spcAft>
                  <a:buClrTx/>
                  <a:buSzTx/>
                  <a:buFontTx/>
                  <a:buNone/>
                  <a:tabLst/>
                  <a:defRPr/>
                </a:pPr>
                <a:r>
                  <a:rPr kumimoji="0" lang="en-US" sz="1800" b="1" i="0" u="none" strike="noStrike" kern="0" cap="none" spc="0" normalizeH="0" baseline="0" noProof="0">
                    <a:ln>
                      <a:noFill/>
                    </a:ln>
                    <a:solidFill>
                      <a:sysClr val="windowText" lastClr="000000"/>
                    </a:solidFill>
                    <a:effectLst>
                      <a:outerShdw blurRad="38100" dist="38100" dir="2700000" algn="tl">
                        <a:srgbClr val="FFFFFF"/>
                      </a:outerShdw>
                    </a:effectLst>
                    <a:uLnTx/>
                    <a:uFillTx/>
                    <a:latin typeface="Browallia New" pitchFamily="34" charset="-34"/>
                    <a:cs typeface="Browallia New" pitchFamily="34" charset="-34"/>
                  </a:rPr>
                  <a:t>Chief</a:t>
                </a:r>
                <a:br>
                  <a:rPr kumimoji="0" lang="en-US" sz="1800" b="1" i="0" u="none" strike="noStrike" kern="0" cap="none" spc="0" normalizeH="0" baseline="0" noProof="0">
                    <a:ln>
                      <a:noFill/>
                    </a:ln>
                    <a:solidFill>
                      <a:sysClr val="windowText" lastClr="000000"/>
                    </a:solidFill>
                    <a:effectLst>
                      <a:outerShdw blurRad="38100" dist="38100" dir="2700000" algn="tl">
                        <a:srgbClr val="FFFFFF"/>
                      </a:outerShdw>
                    </a:effectLst>
                    <a:uLnTx/>
                    <a:uFillTx/>
                    <a:latin typeface="Browallia New" pitchFamily="34" charset="-34"/>
                    <a:cs typeface="Browallia New" pitchFamily="34" charset="-34"/>
                  </a:rPr>
                </a:br>
                <a:r>
                  <a:rPr kumimoji="0" lang="en-US" sz="1800" b="1" i="0" u="none" strike="noStrike" kern="0" cap="none" spc="0" normalizeH="0" baseline="0" noProof="0">
                    <a:ln>
                      <a:noFill/>
                    </a:ln>
                    <a:solidFill>
                      <a:sysClr val="windowText" lastClr="000000"/>
                    </a:solidFill>
                    <a:effectLst>
                      <a:outerShdw blurRad="38100" dist="38100" dir="2700000" algn="tl">
                        <a:srgbClr val="FFFFFF"/>
                      </a:outerShdw>
                    </a:effectLst>
                    <a:uLnTx/>
                    <a:uFillTx/>
                    <a:latin typeface="Browallia New" pitchFamily="34" charset="-34"/>
                    <a:cs typeface="Browallia New" pitchFamily="34" charset="-34"/>
                  </a:rPr>
                  <a:t>Executive </a:t>
                </a:r>
                <a:br>
                  <a:rPr kumimoji="0" lang="en-US" sz="1800" b="1" i="0" u="none" strike="noStrike" kern="0" cap="none" spc="0" normalizeH="0" baseline="0" noProof="0">
                    <a:ln>
                      <a:noFill/>
                    </a:ln>
                    <a:solidFill>
                      <a:sysClr val="windowText" lastClr="000000"/>
                    </a:solidFill>
                    <a:effectLst>
                      <a:outerShdw blurRad="38100" dist="38100" dir="2700000" algn="tl">
                        <a:srgbClr val="FFFFFF"/>
                      </a:outerShdw>
                    </a:effectLst>
                    <a:uLnTx/>
                    <a:uFillTx/>
                    <a:latin typeface="Browallia New" pitchFamily="34" charset="-34"/>
                    <a:cs typeface="Browallia New" pitchFamily="34" charset="-34"/>
                  </a:rPr>
                </a:br>
                <a:r>
                  <a:rPr kumimoji="0" lang="en-US" sz="1800" b="1" i="0" u="none" strike="noStrike" kern="0" cap="none" spc="0" normalizeH="0" baseline="0" noProof="0">
                    <a:ln>
                      <a:noFill/>
                    </a:ln>
                    <a:solidFill>
                      <a:sysClr val="windowText" lastClr="000000"/>
                    </a:solidFill>
                    <a:effectLst>
                      <a:outerShdw blurRad="38100" dist="38100" dir="2700000" algn="tl">
                        <a:srgbClr val="FFFFFF"/>
                      </a:outerShdw>
                    </a:effectLst>
                    <a:uLnTx/>
                    <a:uFillTx/>
                    <a:latin typeface="Browallia New" pitchFamily="34" charset="-34"/>
                    <a:cs typeface="Browallia New" pitchFamily="34" charset="-34"/>
                  </a:rPr>
                  <a:t>Officer </a:t>
                </a:r>
                <a:endParaRPr kumimoji="0" lang="th-TH" sz="1800" b="1" i="0" u="none" strike="noStrike" kern="0" cap="none" spc="0" normalizeH="0" baseline="0" noProof="0">
                  <a:ln>
                    <a:noFill/>
                  </a:ln>
                  <a:solidFill>
                    <a:sysClr val="windowText" lastClr="000000"/>
                  </a:solidFill>
                  <a:effectLst>
                    <a:outerShdw blurRad="38100" dist="38100" dir="2700000" algn="tl">
                      <a:srgbClr val="FFFFFF"/>
                    </a:outerShdw>
                  </a:effectLst>
                  <a:uLnTx/>
                  <a:uFillTx/>
                  <a:latin typeface="Browallia New" pitchFamily="34" charset="-34"/>
                  <a:cs typeface="Browallia New" pitchFamily="34" charset="-34"/>
                </a:endParaRPr>
              </a:p>
            </p:txBody>
          </p:sp>
          <p:sp>
            <p:nvSpPr>
              <p:cNvPr id="30" name="Rectangle 32"/>
              <p:cNvSpPr>
                <a:spLocks noChangeArrowheads="1"/>
              </p:cNvSpPr>
              <p:nvPr/>
            </p:nvSpPr>
            <p:spPr bwMode="auto">
              <a:xfrm>
                <a:off x="5238917" y="5692833"/>
                <a:ext cx="1274208" cy="631767"/>
              </a:xfrm>
              <a:prstGeom prst="rect">
                <a:avLst/>
              </a:prstGeom>
              <a:solidFill>
                <a:srgbClr val="F79646"/>
              </a:solidFill>
              <a:ln w="28575">
                <a:solidFill>
                  <a:sysClr val="windowText" lastClr="000000"/>
                </a:solidFill>
                <a:miter lim="800000"/>
                <a:headEnd/>
                <a:tailEnd/>
              </a:ln>
              <a:effectLst/>
            </p:spPr>
            <p:txBody>
              <a:bodyPr wrap="none" anchor="ctr"/>
              <a:lstStyle/>
              <a:p>
                <a:pPr marL="0" marR="0" lvl="0" indent="0" algn="ctr" defTabSz="762000" eaLnBrk="1" fontAlgn="auto" latinLnBrk="0" hangingPunct="1">
                  <a:lnSpc>
                    <a:spcPct val="70000"/>
                  </a:lnSpc>
                  <a:spcBef>
                    <a:spcPts val="0"/>
                  </a:spcBef>
                  <a:spcAft>
                    <a:spcPts val="0"/>
                  </a:spcAft>
                  <a:buClrTx/>
                  <a:buSzTx/>
                  <a:buFontTx/>
                  <a:buNone/>
                  <a:tabLst/>
                  <a:defRPr/>
                </a:pPr>
                <a:r>
                  <a:rPr kumimoji="0" lang="en-US" sz="1800" b="1" i="0" u="none" strike="noStrike" kern="0" cap="none" spc="0" normalizeH="0" baseline="0" noProof="0">
                    <a:ln>
                      <a:noFill/>
                    </a:ln>
                    <a:solidFill>
                      <a:sysClr val="windowText" lastClr="000000"/>
                    </a:solidFill>
                    <a:effectLst>
                      <a:outerShdw blurRad="38100" dist="38100" dir="2700000" algn="tl">
                        <a:srgbClr val="FFFFFF"/>
                      </a:outerShdw>
                    </a:effectLst>
                    <a:uLnTx/>
                    <a:uFillTx/>
                    <a:latin typeface="Browallia New" pitchFamily="34" charset="-34"/>
                    <a:cs typeface="Browallia New" pitchFamily="34" charset="-34"/>
                  </a:rPr>
                  <a:t>Chief </a:t>
                </a:r>
                <a:br>
                  <a:rPr kumimoji="0" lang="en-US" sz="1800" b="1" i="0" u="none" strike="noStrike" kern="0" cap="none" spc="0" normalizeH="0" baseline="0" noProof="0">
                    <a:ln>
                      <a:noFill/>
                    </a:ln>
                    <a:solidFill>
                      <a:sysClr val="windowText" lastClr="000000"/>
                    </a:solidFill>
                    <a:effectLst>
                      <a:outerShdw blurRad="38100" dist="38100" dir="2700000" algn="tl">
                        <a:srgbClr val="FFFFFF"/>
                      </a:outerShdw>
                    </a:effectLst>
                    <a:uLnTx/>
                    <a:uFillTx/>
                    <a:latin typeface="Browallia New" pitchFamily="34" charset="-34"/>
                    <a:cs typeface="Browallia New" pitchFamily="34" charset="-34"/>
                  </a:rPr>
                </a:br>
                <a:r>
                  <a:rPr kumimoji="0" lang="en-US" sz="1800" b="1" i="0" u="none" strike="noStrike" kern="0" cap="none" spc="0" normalizeH="0" baseline="0" noProof="0">
                    <a:ln>
                      <a:noFill/>
                    </a:ln>
                    <a:solidFill>
                      <a:sysClr val="windowText" lastClr="000000"/>
                    </a:solidFill>
                    <a:effectLst>
                      <a:outerShdw blurRad="38100" dist="38100" dir="2700000" algn="tl">
                        <a:srgbClr val="FFFFFF"/>
                      </a:outerShdw>
                    </a:effectLst>
                    <a:uLnTx/>
                    <a:uFillTx/>
                    <a:latin typeface="Browallia New" pitchFamily="34" charset="-34"/>
                    <a:cs typeface="Browallia New" pitchFamily="34" charset="-34"/>
                  </a:rPr>
                  <a:t>Financial </a:t>
                </a:r>
                <a:br>
                  <a:rPr kumimoji="0" lang="en-US" sz="1800" b="1" i="0" u="none" strike="noStrike" kern="0" cap="none" spc="0" normalizeH="0" baseline="0" noProof="0">
                    <a:ln>
                      <a:noFill/>
                    </a:ln>
                    <a:solidFill>
                      <a:sysClr val="windowText" lastClr="000000"/>
                    </a:solidFill>
                    <a:effectLst>
                      <a:outerShdw blurRad="38100" dist="38100" dir="2700000" algn="tl">
                        <a:srgbClr val="FFFFFF"/>
                      </a:outerShdw>
                    </a:effectLst>
                    <a:uLnTx/>
                    <a:uFillTx/>
                    <a:latin typeface="Browallia New" pitchFamily="34" charset="-34"/>
                    <a:cs typeface="Browallia New" pitchFamily="34" charset="-34"/>
                  </a:rPr>
                </a:br>
                <a:r>
                  <a:rPr kumimoji="0" lang="en-US" sz="1800" b="1" i="0" u="none" strike="noStrike" kern="0" cap="none" spc="0" normalizeH="0" baseline="0" noProof="0">
                    <a:ln>
                      <a:noFill/>
                    </a:ln>
                    <a:solidFill>
                      <a:sysClr val="windowText" lastClr="000000"/>
                    </a:solidFill>
                    <a:effectLst>
                      <a:outerShdw blurRad="38100" dist="38100" dir="2700000" algn="tl">
                        <a:srgbClr val="FFFFFF"/>
                      </a:outerShdw>
                    </a:effectLst>
                    <a:uLnTx/>
                    <a:uFillTx/>
                    <a:latin typeface="Browallia New" pitchFamily="34" charset="-34"/>
                    <a:cs typeface="Browallia New" pitchFamily="34" charset="-34"/>
                  </a:rPr>
                  <a:t>Officer</a:t>
                </a:r>
                <a:endParaRPr kumimoji="0" lang="th-TH" sz="1800" b="1" i="0" u="none" strike="noStrike" kern="0" cap="none" spc="0" normalizeH="0" baseline="0" noProof="0">
                  <a:ln>
                    <a:noFill/>
                  </a:ln>
                  <a:solidFill>
                    <a:sysClr val="windowText" lastClr="000000"/>
                  </a:solidFill>
                  <a:effectLst>
                    <a:outerShdw blurRad="38100" dist="38100" dir="2700000" algn="tl">
                      <a:srgbClr val="FFFFFF"/>
                    </a:outerShdw>
                  </a:effectLst>
                  <a:uLnTx/>
                  <a:uFillTx/>
                  <a:latin typeface="Browallia New" pitchFamily="34" charset="-34"/>
                  <a:cs typeface="Browallia New" pitchFamily="34" charset="-34"/>
                </a:endParaRPr>
              </a:p>
            </p:txBody>
          </p:sp>
          <p:sp>
            <p:nvSpPr>
              <p:cNvPr id="31" name="Line 34"/>
              <p:cNvSpPr>
                <a:spLocks noChangeShapeType="1"/>
              </p:cNvSpPr>
              <p:nvPr/>
            </p:nvSpPr>
            <p:spPr bwMode="auto">
              <a:xfrm flipV="1">
                <a:off x="2690501" y="5061065"/>
                <a:ext cx="0" cy="631767"/>
              </a:xfrm>
              <a:prstGeom prst="line">
                <a:avLst/>
              </a:prstGeom>
              <a:noFill/>
              <a:ln w="9525">
                <a:solidFill>
                  <a:sysClr val="windowText" lastClr="000000"/>
                </a:solidFill>
                <a:round/>
                <a:headEnd/>
                <a:tailEnd/>
              </a:ln>
              <a:extLst>
                <a:ext uri="{909E8E84-426E-40DD-AFC4-6F175D3DCCD1}">
                  <a14:hiddenFill xmlns:a14="http://schemas.microsoft.com/office/drawing/2010/main">
                    <a:noFill/>
                  </a14:hiddenFill>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Browallia New" pitchFamily="34" charset="-34"/>
                  <a:cs typeface="Browallia New" pitchFamily="34" charset="-34"/>
                </a:endParaRPr>
              </a:p>
            </p:txBody>
          </p:sp>
          <p:sp>
            <p:nvSpPr>
              <p:cNvPr id="32" name="Line 35"/>
              <p:cNvSpPr>
                <a:spLocks noChangeShapeType="1"/>
              </p:cNvSpPr>
              <p:nvPr/>
            </p:nvSpPr>
            <p:spPr bwMode="auto">
              <a:xfrm>
                <a:off x="2690501" y="5061065"/>
                <a:ext cx="796380" cy="0"/>
              </a:xfrm>
              <a:prstGeom prst="line">
                <a:avLst/>
              </a:prstGeom>
              <a:noFill/>
              <a:ln w="9525">
                <a:solidFill>
                  <a:sysClr val="windowText" lastClr="000000"/>
                </a:solidFill>
                <a:round/>
                <a:headEnd/>
                <a:tailEnd type="triangle" w="med" len="med"/>
              </a:ln>
              <a:extLst>
                <a:ext uri="{909E8E84-426E-40DD-AFC4-6F175D3DCCD1}">
                  <a14:hiddenFill xmlns:a14="http://schemas.microsoft.com/office/drawing/2010/main">
                    <a:noFill/>
                  </a14:hiddenFill>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Browallia New" pitchFamily="34" charset="-34"/>
                  <a:cs typeface="Browallia New" pitchFamily="34" charset="-34"/>
                </a:endParaRPr>
              </a:p>
            </p:txBody>
          </p:sp>
          <p:sp>
            <p:nvSpPr>
              <p:cNvPr id="33" name="Line 36"/>
              <p:cNvSpPr>
                <a:spLocks noChangeShapeType="1"/>
              </p:cNvSpPr>
              <p:nvPr/>
            </p:nvSpPr>
            <p:spPr bwMode="auto">
              <a:xfrm flipV="1">
                <a:off x="4283261" y="5140036"/>
                <a:ext cx="0" cy="552796"/>
              </a:xfrm>
              <a:prstGeom prst="line">
                <a:avLst/>
              </a:prstGeom>
              <a:noFill/>
              <a:ln w="9525">
                <a:solidFill>
                  <a:sysClr val="windowText" lastClr="000000"/>
                </a:solidFill>
                <a:round/>
                <a:headEnd/>
                <a:tailEnd type="triangle" w="med" len="med"/>
              </a:ln>
              <a:extLst>
                <a:ext uri="{909E8E84-426E-40DD-AFC4-6F175D3DCCD1}">
                  <a14:hiddenFill xmlns:a14="http://schemas.microsoft.com/office/drawing/2010/main">
                    <a:noFill/>
                  </a14:hiddenFill>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Browallia New" pitchFamily="34" charset="-34"/>
                  <a:cs typeface="Browallia New" pitchFamily="34" charset="-34"/>
                </a:endParaRPr>
              </a:p>
            </p:txBody>
          </p:sp>
          <p:sp>
            <p:nvSpPr>
              <p:cNvPr id="34" name="Line 37"/>
              <p:cNvSpPr>
                <a:spLocks noChangeShapeType="1"/>
              </p:cNvSpPr>
              <p:nvPr/>
            </p:nvSpPr>
            <p:spPr bwMode="auto">
              <a:xfrm flipV="1">
                <a:off x="5796383" y="5061065"/>
                <a:ext cx="0" cy="631767"/>
              </a:xfrm>
              <a:prstGeom prst="line">
                <a:avLst/>
              </a:prstGeom>
              <a:noFill/>
              <a:ln w="9525">
                <a:solidFill>
                  <a:sysClr val="windowText" lastClr="000000"/>
                </a:solidFill>
                <a:round/>
                <a:headEnd/>
                <a:tailEnd/>
              </a:ln>
              <a:extLst>
                <a:ext uri="{909E8E84-426E-40DD-AFC4-6F175D3DCCD1}">
                  <a14:hiddenFill xmlns:a14="http://schemas.microsoft.com/office/drawing/2010/main">
                    <a:noFill/>
                  </a14:hiddenFill>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Browallia New" pitchFamily="34" charset="-34"/>
                  <a:cs typeface="Browallia New" pitchFamily="34" charset="-34"/>
                </a:endParaRPr>
              </a:p>
            </p:txBody>
          </p:sp>
          <p:sp>
            <p:nvSpPr>
              <p:cNvPr id="35" name="Line 38"/>
              <p:cNvSpPr>
                <a:spLocks noChangeShapeType="1"/>
              </p:cNvSpPr>
              <p:nvPr/>
            </p:nvSpPr>
            <p:spPr bwMode="auto">
              <a:xfrm flipH="1">
                <a:off x="5159279" y="5061065"/>
                <a:ext cx="637104" cy="0"/>
              </a:xfrm>
              <a:prstGeom prst="line">
                <a:avLst/>
              </a:prstGeom>
              <a:noFill/>
              <a:ln w="9525">
                <a:solidFill>
                  <a:sysClr val="windowText" lastClr="000000"/>
                </a:solidFill>
                <a:round/>
                <a:headEnd/>
                <a:tailEnd type="triangle" w="med" len="med"/>
              </a:ln>
              <a:extLst>
                <a:ext uri="{909E8E84-426E-40DD-AFC4-6F175D3DCCD1}">
                  <a14:hiddenFill xmlns:a14="http://schemas.microsoft.com/office/drawing/2010/main">
                    <a:noFill/>
                  </a14:hiddenFill>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Browallia New" pitchFamily="34" charset="-34"/>
                  <a:cs typeface="Browallia New" pitchFamily="34" charset="-34"/>
                </a:endParaRPr>
              </a:p>
            </p:txBody>
          </p:sp>
          <p:sp>
            <p:nvSpPr>
              <p:cNvPr id="36" name="Text Box 39"/>
              <p:cNvSpPr txBox="1">
                <a:spLocks noChangeArrowheads="1"/>
              </p:cNvSpPr>
              <p:nvPr/>
            </p:nvSpPr>
            <p:spPr bwMode="auto">
              <a:xfrm rot="16200000">
                <a:off x="-572735" y="3637114"/>
                <a:ext cx="2497674" cy="384721"/>
              </a:xfrm>
              <a:prstGeom prst="rect">
                <a:avLst/>
              </a:prstGeom>
              <a:noFill/>
              <a:ln w="9525">
                <a:noFill/>
                <a:miter lim="800000"/>
                <a:headEnd/>
                <a:tailEnd/>
              </a:ln>
              <a:effectLst/>
            </p:spPr>
            <p:txBody>
              <a:bodyPr wrap="square">
                <a:spAutoFit/>
              </a:bodyPr>
              <a:lstStyle/>
              <a:p>
                <a:pPr marL="0" marR="0" lvl="0" indent="0" algn="ctr" defTabSz="762000" eaLnBrk="1" fontAlgn="auto" latinLnBrk="0" hangingPunct="1">
                  <a:lnSpc>
                    <a:spcPct val="100000"/>
                  </a:lnSpc>
                  <a:spcBef>
                    <a:spcPct val="50000"/>
                  </a:spcBef>
                  <a:spcAft>
                    <a:spcPts val="0"/>
                  </a:spcAft>
                  <a:buClrTx/>
                  <a:buSzTx/>
                  <a:buFontTx/>
                  <a:buNone/>
                  <a:tabLst/>
                  <a:defRPr/>
                </a:pPr>
                <a:r>
                  <a:rPr kumimoji="0" lang="en-US" sz="1900" b="1" i="0" u="none" strike="noStrike" kern="0" cap="none" spc="0" normalizeH="0" baseline="0" noProof="0" dirty="0" smtClean="0">
                    <a:ln>
                      <a:noFill/>
                    </a:ln>
                    <a:solidFill>
                      <a:sysClr val="windowText" lastClr="000000">
                        <a:lumMod val="95000"/>
                        <a:lumOff val="5000"/>
                      </a:sysClr>
                    </a:solidFill>
                    <a:effectLst/>
                    <a:uLnTx/>
                    <a:uFillTx/>
                    <a:latin typeface="Browallia New" pitchFamily="34" charset="-34"/>
                    <a:cs typeface="Browallia New" pitchFamily="34" charset="-34"/>
                  </a:rPr>
                  <a:t>Maintaining the </a:t>
                </a:r>
                <a:r>
                  <a:rPr kumimoji="0" lang="en-US" sz="1900" b="1" i="0" u="none" strike="noStrike" kern="0" cap="none" spc="0" normalizeH="0" baseline="0" noProof="0" dirty="0">
                    <a:ln>
                      <a:noFill/>
                    </a:ln>
                    <a:solidFill>
                      <a:sysClr val="windowText" lastClr="000000">
                        <a:lumMod val="95000"/>
                        <a:lumOff val="5000"/>
                      </a:sysClr>
                    </a:solidFill>
                    <a:effectLst/>
                    <a:uLnTx/>
                    <a:uFillTx/>
                    <a:latin typeface="Browallia New" pitchFamily="34" charset="-34"/>
                    <a:cs typeface="Browallia New" pitchFamily="34" charset="-34"/>
                  </a:rPr>
                  <a:t>independence</a:t>
                </a:r>
                <a:endParaRPr kumimoji="0" lang="th-TH" sz="1900" b="1" i="0" u="none" strike="noStrike" kern="0" cap="none" spc="0" normalizeH="0" baseline="0" noProof="0" dirty="0">
                  <a:ln>
                    <a:noFill/>
                  </a:ln>
                  <a:solidFill>
                    <a:sysClr val="windowText" lastClr="000000">
                      <a:lumMod val="95000"/>
                      <a:lumOff val="5000"/>
                    </a:sysClr>
                  </a:solidFill>
                  <a:effectLst/>
                  <a:uLnTx/>
                  <a:uFillTx/>
                  <a:latin typeface="Browallia New" pitchFamily="34" charset="-34"/>
                  <a:cs typeface="Browallia New" pitchFamily="34" charset="-34"/>
                </a:endParaRPr>
              </a:p>
            </p:txBody>
          </p:sp>
        </p:grpSp>
      </p:grpSp>
      <p:sp>
        <p:nvSpPr>
          <p:cNvPr id="37" name="Text Box 41"/>
          <p:cNvSpPr txBox="1">
            <a:spLocks noChangeArrowheads="1"/>
          </p:cNvSpPr>
          <p:nvPr/>
        </p:nvSpPr>
        <p:spPr bwMode="auto">
          <a:xfrm>
            <a:off x="5724128" y="6516052"/>
            <a:ext cx="2968762" cy="366767"/>
          </a:xfrm>
          <a:prstGeom prst="rect">
            <a:avLst/>
          </a:prstGeom>
          <a:noFill/>
          <a:ln w="12700">
            <a:noFill/>
            <a:miter lim="800000"/>
            <a:headEnd/>
            <a:tailEnd/>
          </a:ln>
          <a:effectLst/>
        </p:spPr>
        <p:txBody>
          <a:bodyPr wrap="none" lIns="90488" tIns="44450" rIns="90488" bIns="44450">
            <a:spAutoFit/>
          </a:bodyPr>
          <a:lstStyle>
            <a:lvl1pPr defTabSz="762000">
              <a:defRPr sz="1800" kern="0">
                <a:solidFill>
                  <a:schemeClr val="bg1">
                    <a:lumMod val="50000"/>
                  </a:schemeClr>
                </a:solidFill>
                <a:latin typeface="Browallia New" pitchFamily="34" charset="-34"/>
                <a:cs typeface="Browallia New" pitchFamily="34" charset="-34"/>
              </a:defRPr>
            </a:lvl1pPr>
            <a:extLst/>
          </a:lstStyle>
          <a:p>
            <a:r>
              <a:rPr lang="en-US" dirty="0" smtClean="0"/>
              <a:t>Source: </a:t>
            </a:r>
            <a:r>
              <a:rPr lang="en-US" dirty="0"/>
              <a:t>The Audit Committee Handbook </a:t>
            </a:r>
            <a:endParaRPr lang="th-TH" dirty="0"/>
          </a:p>
        </p:txBody>
      </p:sp>
      <p:sp>
        <p:nvSpPr>
          <p:cNvPr id="38" name="Rectangle 37"/>
          <p:cNvSpPr/>
          <p:nvPr/>
        </p:nvSpPr>
        <p:spPr>
          <a:xfrm>
            <a:off x="85732" y="-171400"/>
            <a:ext cx="9073008" cy="832920"/>
          </a:xfrm>
          <a:prstGeom prst="rect">
            <a:avLst/>
          </a:prstGeom>
        </p:spPr>
        <p:txBody>
          <a:bodyPr wrap="square">
            <a:spAutoFit/>
          </a:bodyPr>
          <a:lstStyle/>
          <a:p>
            <a:pPr lvl="0" defTabSz="762000">
              <a:lnSpc>
                <a:spcPct val="150000"/>
              </a:lnSpc>
              <a:buClr>
                <a:srgbClr val="C0504D"/>
              </a:buClr>
              <a:buSzPct val="80000"/>
              <a:defRPr/>
            </a:pPr>
            <a:r>
              <a:rPr lang="en-ZA" sz="3500" b="1" kern="0" dirty="0" smtClean="0">
                <a:solidFill>
                  <a:sysClr val="windowText" lastClr="000000">
                    <a:lumMod val="85000"/>
                    <a:lumOff val="15000"/>
                  </a:sysClr>
                </a:solidFill>
                <a:latin typeface="Browallia New" pitchFamily="34" charset="-34"/>
                <a:ea typeface="Tahoma" pitchFamily="34" charset="0"/>
                <a:cs typeface="Browallia New" pitchFamily="34" charset="-34"/>
              </a:rPr>
              <a:t>THE AUDIT COMMITTEE ORGANIZATION CHART - SET</a:t>
            </a:r>
            <a:endParaRPr lang="en-US" sz="3500" b="1" kern="0" dirty="0">
              <a:solidFill>
                <a:sysClr val="windowText" lastClr="000000">
                  <a:lumMod val="85000"/>
                  <a:lumOff val="15000"/>
                </a:sysClr>
              </a:solidFill>
              <a:latin typeface="Browallia New" pitchFamily="34" charset="-34"/>
              <a:ea typeface="Tahoma" pitchFamily="34" charset="0"/>
              <a:cs typeface="Browallia New" pitchFamily="34" charset="-34"/>
            </a:endParaRPr>
          </a:p>
        </p:txBody>
      </p:sp>
    </p:spTree>
    <p:extLst>
      <p:ext uri="{BB962C8B-B14F-4D97-AF65-F5344CB8AC3E}">
        <p14:creationId xmlns:p14="http://schemas.microsoft.com/office/powerpoint/2010/main" val="30965337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lowchart: Extract 25"/>
          <p:cNvSpPr/>
          <p:nvPr/>
        </p:nvSpPr>
        <p:spPr>
          <a:xfrm>
            <a:off x="77700" y="1268412"/>
            <a:ext cx="8856984" cy="5040908"/>
          </a:xfrm>
          <a:prstGeom prst="flowChartExtract">
            <a:avLst/>
          </a:prstGeom>
          <a:gradFill flip="none" rotWithShape="1">
            <a:gsLst>
              <a:gs pos="0">
                <a:schemeClr val="accent1">
                  <a:tint val="66000"/>
                  <a:satMod val="160000"/>
                </a:schemeClr>
              </a:gs>
              <a:gs pos="100000">
                <a:schemeClr val="bg1"/>
              </a:gs>
            </a:gsLst>
            <a:lin ang="5400000" scaled="1"/>
            <a:tileRect/>
          </a:gra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430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920" t="21923" r="38804" b="17501"/>
          <a:stretch/>
        </p:blipFill>
        <p:spPr bwMode="auto">
          <a:xfrm>
            <a:off x="-6085184" y="1529171"/>
            <a:ext cx="5040560" cy="3709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4453" y="4148"/>
            <a:ext cx="7440970" cy="706925"/>
          </a:xfrm>
          <a:prstGeom prst="rect">
            <a:avLst/>
          </a:prstGeom>
          <a:noFill/>
          <a:ln w="12700" algn="ctr">
            <a:noFill/>
            <a:miter lim="800000"/>
            <a:headEnd/>
            <a:tailEnd/>
          </a:ln>
          <a:effectLst/>
        </p:spPr>
        <p:txBody>
          <a:bodyPr lIns="90488" tIns="44450" rIns="90488" bIns="44450" anchor="b"/>
          <a:lstStyle/>
          <a:p>
            <a:pPr defTabSz="762000" fontAlgn="base">
              <a:lnSpc>
                <a:spcPct val="85000"/>
              </a:lnSpc>
              <a:spcBef>
                <a:spcPct val="0"/>
              </a:spcBef>
              <a:spcAft>
                <a:spcPct val="0"/>
              </a:spcAft>
            </a:pPr>
            <a:r>
              <a:rPr lang="en-US" sz="4500" b="1" dirty="0" smtClean="0">
                <a:latin typeface="Browallia New" pitchFamily="34" charset="-34"/>
                <a:cs typeface="Browallia New" pitchFamily="34" charset="-34"/>
              </a:rPr>
              <a:t>EFFECTIVE AC Requires EFFECTIVE IDs</a:t>
            </a:r>
            <a:endParaRPr lang="en-US" sz="4500" b="1" dirty="0">
              <a:latin typeface="Browallia New" pitchFamily="34" charset="-34"/>
              <a:cs typeface="Browallia New" pitchFamily="34" charset="-34"/>
            </a:endParaRPr>
          </a:p>
        </p:txBody>
      </p:sp>
      <p:grpSp>
        <p:nvGrpSpPr>
          <p:cNvPr id="5" name="Group 4"/>
          <p:cNvGrpSpPr/>
          <p:nvPr/>
        </p:nvGrpSpPr>
        <p:grpSpPr>
          <a:xfrm>
            <a:off x="99734" y="2896062"/>
            <a:ext cx="2598753" cy="964986"/>
            <a:chOff x="1378" y="1965778"/>
            <a:chExt cx="1989897" cy="964986"/>
          </a:xfrm>
        </p:grpSpPr>
        <p:sp>
          <p:nvSpPr>
            <p:cNvPr id="24" name="Oval 23"/>
            <p:cNvSpPr/>
            <p:nvPr/>
          </p:nvSpPr>
          <p:spPr>
            <a:xfrm>
              <a:off x="1378" y="1965778"/>
              <a:ext cx="1989897" cy="964986"/>
            </a:xfrm>
            <a:prstGeom prst="ellipse">
              <a:avLst/>
            </a:prstGeom>
            <a:solidFill>
              <a:srgbClr val="00823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Oval 4"/>
            <p:cNvSpPr/>
            <p:nvPr/>
          </p:nvSpPr>
          <p:spPr>
            <a:xfrm>
              <a:off x="292792" y="2107097"/>
              <a:ext cx="1407069" cy="6823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3100" b="1" kern="1200" dirty="0" smtClean="0">
                  <a:effectLst>
                    <a:outerShdw blurRad="38100" dist="38100" dir="2700000" algn="tl">
                      <a:srgbClr val="000000">
                        <a:alpha val="43137"/>
                      </a:srgbClr>
                    </a:outerShdw>
                  </a:effectLst>
                  <a:latin typeface="Browallia New" pitchFamily="34" charset="-34"/>
                  <a:cs typeface="Browallia New" pitchFamily="34" charset="-34"/>
                </a:rPr>
                <a:t>Independence</a:t>
              </a:r>
              <a:endParaRPr lang="th-TH" sz="3100" b="1" kern="1200" dirty="0">
                <a:effectLst>
                  <a:outerShdw blurRad="38100" dist="38100" dir="2700000" algn="tl">
                    <a:srgbClr val="000000">
                      <a:alpha val="43137"/>
                    </a:srgbClr>
                  </a:outerShdw>
                </a:effectLst>
                <a:latin typeface="Browallia New" pitchFamily="34" charset="-34"/>
                <a:cs typeface="Browallia New" pitchFamily="34" charset="-34"/>
              </a:endParaRPr>
            </a:p>
          </p:txBody>
        </p:sp>
      </p:grpSp>
      <p:grpSp>
        <p:nvGrpSpPr>
          <p:cNvPr id="6" name="Group 5"/>
          <p:cNvGrpSpPr/>
          <p:nvPr/>
        </p:nvGrpSpPr>
        <p:grpSpPr>
          <a:xfrm>
            <a:off x="2811884" y="3098710"/>
            <a:ext cx="569407" cy="559691"/>
            <a:chOff x="2069632" y="2168426"/>
            <a:chExt cx="559691" cy="559691"/>
          </a:xfrm>
          <a:solidFill>
            <a:schemeClr val="tx1">
              <a:lumMod val="50000"/>
              <a:lumOff val="50000"/>
            </a:schemeClr>
          </a:solidFill>
        </p:grpSpPr>
        <p:sp>
          <p:nvSpPr>
            <p:cNvPr id="22" name="Plus 21"/>
            <p:cNvSpPr/>
            <p:nvPr/>
          </p:nvSpPr>
          <p:spPr>
            <a:xfrm>
              <a:off x="2069632" y="2168426"/>
              <a:ext cx="559691" cy="559691"/>
            </a:xfrm>
            <a:prstGeom prst="mathPlus">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3" name="Plus 6"/>
            <p:cNvSpPr/>
            <p:nvPr/>
          </p:nvSpPr>
          <p:spPr>
            <a:xfrm>
              <a:off x="2143819" y="2382452"/>
              <a:ext cx="411317" cy="13163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th-TH" sz="2800" kern="1200">
                <a:latin typeface="Browallia New" pitchFamily="34" charset="-34"/>
                <a:cs typeface="Browallia New" pitchFamily="34" charset="-34"/>
              </a:endParaRPr>
            </a:p>
          </p:txBody>
        </p:sp>
      </p:grpSp>
      <p:grpSp>
        <p:nvGrpSpPr>
          <p:cNvPr id="7" name="Group 6"/>
          <p:cNvGrpSpPr/>
          <p:nvPr/>
        </p:nvGrpSpPr>
        <p:grpSpPr>
          <a:xfrm>
            <a:off x="3493272" y="2896062"/>
            <a:ext cx="2047883" cy="964986"/>
            <a:chOff x="2707681" y="1965778"/>
            <a:chExt cx="1667196" cy="964986"/>
          </a:xfrm>
        </p:grpSpPr>
        <p:sp>
          <p:nvSpPr>
            <p:cNvPr id="20" name="Oval 19"/>
            <p:cNvSpPr/>
            <p:nvPr/>
          </p:nvSpPr>
          <p:spPr>
            <a:xfrm>
              <a:off x="2707681" y="1965778"/>
              <a:ext cx="1667196" cy="96498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Oval 8"/>
            <p:cNvSpPr/>
            <p:nvPr/>
          </p:nvSpPr>
          <p:spPr>
            <a:xfrm>
              <a:off x="2951836" y="2107097"/>
              <a:ext cx="1178886" cy="6823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3100" b="1" kern="1200" dirty="0" smtClean="0">
                  <a:effectLst>
                    <a:outerShdw blurRad="38100" dist="38100" dir="2700000" algn="tl">
                      <a:srgbClr val="000000">
                        <a:alpha val="43137"/>
                      </a:srgbClr>
                    </a:outerShdw>
                  </a:effectLst>
                  <a:latin typeface="Browallia New" pitchFamily="34" charset="-34"/>
                  <a:cs typeface="Browallia New" pitchFamily="34" charset="-34"/>
                </a:rPr>
                <a:t>Skills</a:t>
              </a:r>
              <a:endParaRPr lang="th-TH" sz="3100" b="1" kern="1200" dirty="0">
                <a:effectLst>
                  <a:outerShdw blurRad="38100" dist="38100" dir="2700000" algn="tl">
                    <a:srgbClr val="000000">
                      <a:alpha val="43137"/>
                    </a:srgbClr>
                  </a:outerShdw>
                </a:effectLst>
                <a:latin typeface="Browallia New" pitchFamily="34" charset="-34"/>
                <a:cs typeface="Browallia New" pitchFamily="34" charset="-34"/>
              </a:endParaRPr>
            </a:p>
          </p:txBody>
        </p:sp>
      </p:grpSp>
      <p:grpSp>
        <p:nvGrpSpPr>
          <p:cNvPr id="8" name="Group 7"/>
          <p:cNvGrpSpPr/>
          <p:nvPr/>
        </p:nvGrpSpPr>
        <p:grpSpPr>
          <a:xfrm>
            <a:off x="5663137" y="3104206"/>
            <a:ext cx="569407" cy="559691"/>
            <a:chOff x="4453235" y="2168426"/>
            <a:chExt cx="559691" cy="559691"/>
          </a:xfrm>
          <a:solidFill>
            <a:schemeClr val="tx1">
              <a:lumMod val="50000"/>
              <a:lumOff val="50000"/>
            </a:schemeClr>
          </a:solidFill>
        </p:grpSpPr>
        <p:sp>
          <p:nvSpPr>
            <p:cNvPr id="18" name="Plus 17"/>
            <p:cNvSpPr/>
            <p:nvPr/>
          </p:nvSpPr>
          <p:spPr>
            <a:xfrm>
              <a:off x="4453235" y="2168426"/>
              <a:ext cx="559691" cy="559691"/>
            </a:xfrm>
            <a:prstGeom prst="mathPlus">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9" name="Plus 10"/>
            <p:cNvSpPr/>
            <p:nvPr/>
          </p:nvSpPr>
          <p:spPr>
            <a:xfrm>
              <a:off x="4527422" y="2382452"/>
              <a:ext cx="411317" cy="13163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th-TH" sz="2800" kern="1200">
                <a:latin typeface="Browallia New" pitchFamily="34" charset="-34"/>
                <a:cs typeface="Browallia New" pitchFamily="34" charset="-34"/>
              </a:endParaRPr>
            </a:p>
          </p:txBody>
        </p:sp>
      </p:grpSp>
      <p:grpSp>
        <p:nvGrpSpPr>
          <p:cNvPr id="9" name="Group 8"/>
          <p:cNvGrpSpPr/>
          <p:nvPr/>
        </p:nvGrpSpPr>
        <p:grpSpPr>
          <a:xfrm>
            <a:off x="6389123" y="2881994"/>
            <a:ext cx="2621719" cy="964986"/>
            <a:chOff x="5091284" y="1965778"/>
            <a:chExt cx="1970597" cy="964986"/>
          </a:xfrm>
          <a:solidFill>
            <a:schemeClr val="accent3">
              <a:lumMod val="75000"/>
            </a:schemeClr>
          </a:solidFill>
        </p:grpSpPr>
        <p:sp>
          <p:nvSpPr>
            <p:cNvPr id="16" name="Oval 15"/>
            <p:cNvSpPr/>
            <p:nvPr/>
          </p:nvSpPr>
          <p:spPr>
            <a:xfrm>
              <a:off x="5091284" y="1965778"/>
              <a:ext cx="1970597" cy="964986"/>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Oval 12"/>
            <p:cNvSpPr/>
            <p:nvPr/>
          </p:nvSpPr>
          <p:spPr>
            <a:xfrm>
              <a:off x="5379871" y="2107097"/>
              <a:ext cx="1393423" cy="682348"/>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3100" b="1" kern="1200" dirty="0" smtClean="0">
                  <a:effectLst>
                    <a:outerShdw blurRad="38100" dist="38100" dir="2700000" algn="tl">
                      <a:srgbClr val="000000">
                        <a:alpha val="43137"/>
                      </a:srgbClr>
                    </a:outerShdw>
                  </a:effectLst>
                  <a:latin typeface="Browallia New" pitchFamily="34" charset="-34"/>
                  <a:cs typeface="Browallia New" pitchFamily="34" charset="-34"/>
                </a:rPr>
                <a:t>Engagement</a:t>
              </a:r>
              <a:endParaRPr lang="th-TH" sz="3100" b="1" kern="1200" dirty="0">
                <a:effectLst>
                  <a:outerShdw blurRad="38100" dist="38100" dir="2700000" algn="tl">
                    <a:srgbClr val="000000">
                      <a:alpha val="43137"/>
                    </a:srgbClr>
                  </a:outerShdw>
                </a:effectLst>
                <a:latin typeface="Browallia New" pitchFamily="34" charset="-34"/>
                <a:cs typeface="Browallia New" pitchFamily="34" charset="-34"/>
              </a:endParaRPr>
            </a:p>
          </p:txBody>
        </p:sp>
      </p:grpSp>
      <p:sp>
        <p:nvSpPr>
          <p:cNvPr id="12" name="Oval 11"/>
          <p:cNvSpPr/>
          <p:nvPr/>
        </p:nvSpPr>
        <p:spPr>
          <a:xfrm>
            <a:off x="2555776" y="924847"/>
            <a:ext cx="3960440" cy="1141111"/>
          </a:xfrm>
          <a:prstGeom prst="ellipse">
            <a:avLst/>
          </a:prstGeom>
          <a:solidFill>
            <a:schemeClr val="accent5">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lvl="0" algn="ctr">
              <a:lnSpc>
                <a:spcPct val="80000"/>
              </a:lnSpc>
            </a:pPr>
            <a:r>
              <a:rPr lang="en-US" sz="2900" b="1" dirty="0">
                <a:effectLst>
                  <a:outerShdw blurRad="38100" dist="38100" dir="2700000" algn="tl">
                    <a:srgbClr val="000000">
                      <a:alpha val="43137"/>
                    </a:srgbClr>
                  </a:outerShdw>
                </a:effectLst>
                <a:latin typeface="Browallia New" pitchFamily="34" charset="-34"/>
                <a:cs typeface="Browallia New" pitchFamily="34" charset="-34"/>
              </a:rPr>
              <a:t>Effective </a:t>
            </a:r>
            <a:endParaRPr lang="en-US" sz="2900" b="1" dirty="0" smtClean="0">
              <a:effectLst>
                <a:outerShdw blurRad="38100" dist="38100" dir="2700000" algn="tl">
                  <a:srgbClr val="000000">
                    <a:alpha val="43137"/>
                  </a:srgbClr>
                </a:outerShdw>
              </a:effectLst>
              <a:latin typeface="Browallia New" pitchFamily="34" charset="-34"/>
              <a:cs typeface="Browallia New" pitchFamily="34" charset="-34"/>
            </a:endParaRPr>
          </a:p>
          <a:p>
            <a:pPr lvl="0" algn="ctr">
              <a:lnSpc>
                <a:spcPct val="80000"/>
              </a:lnSpc>
            </a:pPr>
            <a:r>
              <a:rPr lang="en-US" sz="2900" b="1" dirty="0" smtClean="0">
                <a:effectLst>
                  <a:outerShdw blurRad="38100" dist="38100" dir="2700000" algn="tl">
                    <a:srgbClr val="000000">
                      <a:alpha val="43137"/>
                    </a:srgbClr>
                  </a:outerShdw>
                </a:effectLst>
                <a:latin typeface="Browallia New" pitchFamily="34" charset="-34"/>
                <a:cs typeface="Browallia New" pitchFamily="34" charset="-34"/>
              </a:rPr>
              <a:t>Independent Directors</a:t>
            </a:r>
            <a:endParaRPr lang="th-TH" sz="2900" b="1" dirty="0">
              <a:effectLst>
                <a:outerShdw blurRad="38100" dist="38100" dir="2700000" algn="tl">
                  <a:srgbClr val="000000">
                    <a:alpha val="43137"/>
                  </a:srgbClr>
                </a:outerShdw>
              </a:effectLst>
              <a:latin typeface="Browallia New" pitchFamily="34" charset="-34"/>
              <a:cs typeface="Browallia New" pitchFamily="34" charset="-34"/>
            </a:endParaRPr>
          </a:p>
          <a:p>
            <a:endParaRPr lang="en-US" sz="2900" dirty="0">
              <a:effectLst>
                <a:outerShdw blurRad="38100" dist="38100" dir="2700000" algn="tl">
                  <a:srgbClr val="000000">
                    <a:alpha val="43137"/>
                  </a:srgbClr>
                </a:outerShdw>
              </a:effectLst>
            </a:endParaRPr>
          </a:p>
        </p:txBody>
      </p:sp>
      <p:pic>
        <p:nvPicPr>
          <p:cNvPr id="41988" name="Picture 4" descr="Image result for board of directo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92" y="4380466"/>
            <a:ext cx="9143821" cy="2505669"/>
          </a:xfrm>
          <a:prstGeom prst="rect">
            <a:avLst/>
          </a:prstGeom>
          <a:noFill/>
          <a:extLst>
            <a:ext uri="{909E8E84-426E-40DD-AFC4-6F175D3DCCD1}">
              <a14:hiddenFill xmlns:a14="http://schemas.microsoft.com/office/drawing/2010/main">
                <a:solidFill>
                  <a:srgbClr val="FFFFFF"/>
                </a:solidFill>
              </a14:hiddenFill>
            </a:ext>
          </a:extLst>
        </p:spPr>
      </p:pic>
      <p:sp>
        <p:nvSpPr>
          <p:cNvPr id="30" name="สี่เหลี่ยมผืนผ้า 1"/>
          <p:cNvSpPr/>
          <p:nvPr/>
        </p:nvSpPr>
        <p:spPr>
          <a:xfrm>
            <a:off x="11052720" y="1820773"/>
            <a:ext cx="2922058" cy="1938992"/>
          </a:xfrm>
          <a:prstGeom prst="rect">
            <a:avLst/>
          </a:prstGeom>
        </p:spPr>
        <p:txBody>
          <a:bodyPr wrap="square">
            <a:spAutoFit/>
          </a:bodyPr>
          <a:lstStyle/>
          <a:p>
            <a:r>
              <a:rPr lang="en-US" dirty="0"/>
              <a:t>https://www.slideshare.net/pkvijay/role-of-independent-director-in-corporate-governance</a:t>
            </a:r>
          </a:p>
        </p:txBody>
      </p:sp>
    </p:spTree>
    <p:extLst>
      <p:ext uri="{BB962C8B-B14F-4D97-AF65-F5344CB8AC3E}">
        <p14:creationId xmlns:p14="http://schemas.microsoft.com/office/powerpoint/2010/main" val="36935362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98" y="797507"/>
            <a:ext cx="8665674" cy="5410712"/>
          </a:xfrm>
          <a:prstGeom prst="rect">
            <a:avLst/>
          </a:prstGeom>
        </p:spPr>
        <p:txBody>
          <a:bodyPr wrap="square">
            <a:spAutoFit/>
          </a:bodyPr>
          <a:lstStyle/>
          <a:p>
            <a:pPr marL="361950" lvl="0" indent="-361950" algn="thaiDist" defTabSz="762000">
              <a:lnSpc>
                <a:spcPct val="120000"/>
              </a:lnSpc>
              <a:buClr>
                <a:sysClr val="windowText" lastClr="000000"/>
              </a:buClr>
              <a:buFont typeface="Wingdings" pitchFamily="2" charset="2"/>
              <a:buAutoNum type="arabicPeriod"/>
              <a:tabLst>
                <a:tab pos="519113" algn="l"/>
              </a:tabLst>
              <a:defRPr/>
            </a:pPr>
            <a:r>
              <a:rPr lang="en-US" sz="3200" b="1" kern="0" dirty="0" smtClean="0">
                <a:solidFill>
                  <a:sysClr val="windowText" lastClr="000000">
                    <a:lumMod val="85000"/>
                    <a:lumOff val="15000"/>
                  </a:sysClr>
                </a:solidFill>
                <a:latin typeface="Browallia New" pitchFamily="34" charset="-34"/>
                <a:cs typeface="Browallia New" pitchFamily="34" charset="-34"/>
              </a:rPr>
              <a:t>Holding </a:t>
            </a:r>
            <a:r>
              <a:rPr lang="en-US" sz="3200" b="1" kern="0" dirty="0">
                <a:solidFill>
                  <a:sysClr val="windowText" lastClr="000000">
                    <a:lumMod val="85000"/>
                    <a:lumOff val="15000"/>
                  </a:sysClr>
                </a:solidFill>
                <a:latin typeface="Browallia New" pitchFamily="34" charset="-34"/>
                <a:cs typeface="Browallia New" pitchFamily="34" charset="-34"/>
              </a:rPr>
              <a:t>shares </a:t>
            </a:r>
            <a:r>
              <a:rPr lang="en-US" sz="3200" b="1" kern="0" dirty="0">
                <a:solidFill>
                  <a:srgbClr val="FF0000"/>
                </a:solidFill>
                <a:latin typeface="Browallia New" pitchFamily="34" charset="-34"/>
                <a:cs typeface="Browallia New" pitchFamily="34" charset="-34"/>
              </a:rPr>
              <a:t>not exceeding one per cent </a:t>
            </a:r>
            <a:r>
              <a:rPr lang="en-US" sz="3200" b="1" kern="0" dirty="0">
                <a:solidFill>
                  <a:sysClr val="windowText" lastClr="000000">
                    <a:lumMod val="85000"/>
                    <a:lumOff val="15000"/>
                  </a:sysClr>
                </a:solidFill>
                <a:latin typeface="Browallia New" pitchFamily="34" charset="-34"/>
                <a:cs typeface="Browallia New" pitchFamily="34" charset="-34"/>
              </a:rPr>
              <a:t>of the total number of </a:t>
            </a:r>
            <a:r>
              <a:rPr lang="en-US" sz="3200" b="1" kern="0" dirty="0" smtClean="0">
                <a:solidFill>
                  <a:sysClr val="windowText" lastClr="000000">
                    <a:lumMod val="85000"/>
                    <a:lumOff val="15000"/>
                  </a:sysClr>
                </a:solidFill>
                <a:latin typeface="Browallia New" pitchFamily="34" charset="-34"/>
                <a:cs typeface="Browallia New" pitchFamily="34" charset="-34"/>
              </a:rPr>
              <a:t>shares</a:t>
            </a:r>
          </a:p>
          <a:p>
            <a:pPr marL="361950" lvl="0" indent="-361950" algn="thaiDist" defTabSz="762000">
              <a:lnSpc>
                <a:spcPct val="120000"/>
              </a:lnSpc>
              <a:buClr>
                <a:sysClr val="windowText" lastClr="000000"/>
              </a:buClr>
              <a:buFont typeface="Wingdings" pitchFamily="2" charset="2"/>
              <a:buAutoNum type="arabicPeriod"/>
              <a:tabLst>
                <a:tab pos="519113" algn="l"/>
              </a:tabLst>
              <a:defRPr/>
            </a:pPr>
            <a:r>
              <a:rPr lang="en-US" sz="3200" b="1" kern="0" dirty="0" smtClean="0">
                <a:solidFill>
                  <a:sysClr val="windowText" lastClr="000000">
                    <a:lumMod val="85000"/>
                    <a:lumOff val="15000"/>
                  </a:sysClr>
                </a:solidFill>
                <a:latin typeface="Browallia New" pitchFamily="34" charset="-34"/>
                <a:cs typeface="Browallia New" pitchFamily="34" charset="-34"/>
              </a:rPr>
              <a:t>Neither </a:t>
            </a:r>
            <a:r>
              <a:rPr lang="en-US" sz="3200" b="1" kern="0" dirty="0">
                <a:solidFill>
                  <a:sysClr val="windowText" lastClr="000000">
                    <a:lumMod val="85000"/>
                    <a:lumOff val="15000"/>
                  </a:sysClr>
                </a:solidFill>
                <a:latin typeface="Browallia New" pitchFamily="34" charset="-34"/>
                <a:cs typeface="Browallia New" pitchFamily="34" charset="-34"/>
              </a:rPr>
              <a:t>being nor used to be an </a:t>
            </a:r>
            <a:r>
              <a:rPr lang="en-US" sz="3200" b="1" kern="0" dirty="0">
                <a:solidFill>
                  <a:srgbClr val="FF0000"/>
                </a:solidFill>
                <a:latin typeface="Browallia New" pitchFamily="34" charset="-34"/>
                <a:cs typeface="Browallia New" pitchFamily="34" charset="-34"/>
              </a:rPr>
              <a:t>executive director, employee, </a:t>
            </a:r>
            <a:r>
              <a:rPr lang="en-US" sz="3200" b="1" kern="0" dirty="0" smtClean="0">
                <a:solidFill>
                  <a:srgbClr val="FF0000"/>
                </a:solidFill>
                <a:latin typeface="Browallia New" pitchFamily="34" charset="-34"/>
                <a:cs typeface="Browallia New" pitchFamily="34" charset="-34"/>
              </a:rPr>
              <a:t>staff, advisor </a:t>
            </a:r>
            <a:r>
              <a:rPr lang="en-US" sz="3200" b="1" kern="0" dirty="0">
                <a:solidFill>
                  <a:srgbClr val="FF0000"/>
                </a:solidFill>
                <a:latin typeface="Browallia New" pitchFamily="34" charset="-34"/>
                <a:cs typeface="Browallia New" pitchFamily="34" charset="-34"/>
              </a:rPr>
              <a:t>who receives salary, or controlling </a:t>
            </a:r>
            <a:r>
              <a:rPr lang="en-US" sz="3200" b="1" kern="0" dirty="0" smtClean="0">
                <a:solidFill>
                  <a:srgbClr val="FF0000"/>
                </a:solidFill>
                <a:latin typeface="Browallia New" pitchFamily="34" charset="-34"/>
                <a:cs typeface="Browallia New" pitchFamily="34" charset="-34"/>
              </a:rPr>
              <a:t>person</a:t>
            </a:r>
          </a:p>
          <a:p>
            <a:pPr marL="361950" lvl="0" indent="-361950" algn="thaiDist" defTabSz="762000">
              <a:lnSpc>
                <a:spcPct val="120000"/>
              </a:lnSpc>
              <a:buClr>
                <a:sysClr val="windowText" lastClr="000000"/>
              </a:buClr>
              <a:buFont typeface="Wingdings" pitchFamily="2" charset="2"/>
              <a:buAutoNum type="arabicPeriod"/>
              <a:tabLst>
                <a:tab pos="519113" algn="l"/>
              </a:tabLst>
              <a:defRPr/>
            </a:pPr>
            <a:r>
              <a:rPr lang="en-US" sz="3200" b="1" kern="0" dirty="0" smtClean="0">
                <a:solidFill>
                  <a:sysClr val="windowText" lastClr="000000">
                    <a:lumMod val="85000"/>
                    <a:lumOff val="15000"/>
                  </a:sysClr>
                </a:solidFill>
                <a:latin typeface="Browallia New" pitchFamily="34" charset="-34"/>
                <a:cs typeface="Browallia New" pitchFamily="34" charset="-34"/>
              </a:rPr>
              <a:t>Not </a:t>
            </a:r>
            <a:r>
              <a:rPr lang="en-US" sz="3200" b="1" kern="0" dirty="0">
                <a:solidFill>
                  <a:sysClr val="windowText" lastClr="000000">
                    <a:lumMod val="85000"/>
                    <a:lumOff val="15000"/>
                  </a:sysClr>
                </a:solidFill>
                <a:latin typeface="Browallia New" pitchFamily="34" charset="-34"/>
                <a:cs typeface="Browallia New" pitchFamily="34" charset="-34"/>
              </a:rPr>
              <a:t>being a person related by </a:t>
            </a:r>
            <a:r>
              <a:rPr lang="en-US" sz="3200" b="1" kern="0" dirty="0">
                <a:solidFill>
                  <a:srgbClr val="FF0000"/>
                </a:solidFill>
                <a:latin typeface="Browallia New" pitchFamily="34" charset="-34"/>
                <a:cs typeface="Browallia New" pitchFamily="34" charset="-34"/>
              </a:rPr>
              <a:t>blood</a:t>
            </a:r>
            <a:r>
              <a:rPr lang="en-US" sz="3200" b="1" kern="0" dirty="0">
                <a:solidFill>
                  <a:sysClr val="windowText" lastClr="000000">
                    <a:lumMod val="85000"/>
                    <a:lumOff val="15000"/>
                  </a:sysClr>
                </a:solidFill>
                <a:latin typeface="Browallia New" pitchFamily="34" charset="-34"/>
                <a:cs typeface="Browallia New" pitchFamily="34" charset="-34"/>
              </a:rPr>
              <a:t> or </a:t>
            </a:r>
            <a:r>
              <a:rPr lang="en-US" sz="3200" b="1" kern="0" dirty="0">
                <a:solidFill>
                  <a:srgbClr val="FF0000"/>
                </a:solidFill>
                <a:latin typeface="Browallia New" pitchFamily="34" charset="-34"/>
                <a:cs typeface="Browallia New" pitchFamily="34" charset="-34"/>
              </a:rPr>
              <a:t>legal registration </a:t>
            </a:r>
            <a:endParaRPr lang="en-US" sz="3200" b="1" kern="0" dirty="0" smtClean="0">
              <a:solidFill>
                <a:srgbClr val="FF0000"/>
              </a:solidFill>
              <a:latin typeface="Browallia New" pitchFamily="34" charset="-34"/>
              <a:cs typeface="Browallia New" pitchFamily="34" charset="-34"/>
            </a:endParaRPr>
          </a:p>
          <a:p>
            <a:pPr marL="361950" lvl="0" indent="-361950" algn="thaiDist" defTabSz="762000">
              <a:lnSpc>
                <a:spcPct val="120000"/>
              </a:lnSpc>
              <a:buClr>
                <a:sysClr val="windowText" lastClr="000000"/>
              </a:buClr>
              <a:buFont typeface="Wingdings" pitchFamily="2" charset="2"/>
              <a:buAutoNum type="arabicPeriod"/>
              <a:tabLst>
                <a:tab pos="519113" algn="l"/>
              </a:tabLst>
              <a:defRPr/>
            </a:pPr>
            <a:r>
              <a:rPr lang="en-US" sz="3200" b="1" kern="0" dirty="0" smtClean="0">
                <a:solidFill>
                  <a:sysClr val="windowText" lastClr="000000">
                    <a:lumMod val="85000"/>
                    <a:lumOff val="15000"/>
                  </a:sysClr>
                </a:solidFill>
                <a:latin typeface="Browallia New" pitchFamily="34" charset="-34"/>
                <a:cs typeface="Browallia New" pitchFamily="34" charset="-34"/>
              </a:rPr>
              <a:t>Neither </a:t>
            </a:r>
            <a:r>
              <a:rPr lang="en-US" sz="3200" b="1" kern="0" dirty="0">
                <a:solidFill>
                  <a:sysClr val="windowText" lastClr="000000">
                    <a:lumMod val="85000"/>
                    <a:lumOff val="15000"/>
                  </a:sysClr>
                </a:solidFill>
                <a:latin typeface="Browallia New" pitchFamily="34" charset="-34"/>
                <a:cs typeface="Browallia New" pitchFamily="34" charset="-34"/>
              </a:rPr>
              <a:t>having nor used to </a:t>
            </a:r>
            <a:r>
              <a:rPr lang="en-US" sz="3200" b="1" kern="0" dirty="0">
                <a:solidFill>
                  <a:srgbClr val="FF0000"/>
                </a:solidFill>
                <a:latin typeface="Browallia New" pitchFamily="34" charset="-34"/>
                <a:cs typeface="Browallia New" pitchFamily="34" charset="-34"/>
              </a:rPr>
              <a:t>have a business relationship </a:t>
            </a:r>
            <a:r>
              <a:rPr lang="en-US" sz="3200" b="1" kern="0" dirty="0">
                <a:solidFill>
                  <a:sysClr val="windowText" lastClr="000000">
                    <a:lumMod val="85000"/>
                    <a:lumOff val="15000"/>
                  </a:sysClr>
                </a:solidFill>
                <a:latin typeface="Browallia New" pitchFamily="34" charset="-34"/>
                <a:cs typeface="Browallia New" pitchFamily="34" charset="-34"/>
              </a:rPr>
              <a:t>in the manner which may interfere with his independent </a:t>
            </a:r>
            <a:r>
              <a:rPr lang="en-US" sz="3200" b="1" kern="0" dirty="0" smtClean="0">
                <a:solidFill>
                  <a:sysClr val="windowText" lastClr="000000">
                    <a:lumMod val="85000"/>
                    <a:lumOff val="15000"/>
                  </a:sysClr>
                </a:solidFill>
                <a:latin typeface="Browallia New" pitchFamily="34" charset="-34"/>
                <a:cs typeface="Browallia New" pitchFamily="34" charset="-34"/>
              </a:rPr>
              <a:t>judgment</a:t>
            </a:r>
          </a:p>
          <a:p>
            <a:pPr marL="361950" lvl="0" indent="-361950" algn="thaiDist" defTabSz="762000">
              <a:lnSpc>
                <a:spcPct val="120000"/>
              </a:lnSpc>
              <a:buClr>
                <a:sysClr val="windowText" lastClr="000000"/>
              </a:buClr>
              <a:buFont typeface="Wingdings" pitchFamily="2" charset="2"/>
              <a:buAutoNum type="arabicPeriod"/>
              <a:tabLst>
                <a:tab pos="519113" algn="l"/>
              </a:tabLst>
              <a:defRPr/>
            </a:pPr>
            <a:r>
              <a:rPr lang="en-US" sz="3200" b="1" kern="0" dirty="0" smtClean="0">
                <a:solidFill>
                  <a:sysClr val="windowText" lastClr="000000">
                    <a:lumMod val="85000"/>
                    <a:lumOff val="15000"/>
                  </a:sysClr>
                </a:solidFill>
                <a:latin typeface="Browallia New" pitchFamily="34" charset="-34"/>
                <a:cs typeface="Browallia New" pitchFamily="34" charset="-34"/>
              </a:rPr>
              <a:t>Neither </a:t>
            </a:r>
            <a:r>
              <a:rPr lang="en-US" sz="3200" b="1" kern="0" dirty="0">
                <a:solidFill>
                  <a:sysClr val="windowText" lastClr="000000">
                    <a:lumMod val="85000"/>
                    <a:lumOff val="15000"/>
                  </a:sysClr>
                </a:solidFill>
                <a:latin typeface="Browallia New" pitchFamily="34" charset="-34"/>
                <a:cs typeface="Browallia New" pitchFamily="34" charset="-34"/>
              </a:rPr>
              <a:t>being nor used to be an </a:t>
            </a:r>
            <a:r>
              <a:rPr lang="en-US" sz="3200" b="1" kern="0" dirty="0">
                <a:solidFill>
                  <a:srgbClr val="FF0000"/>
                </a:solidFill>
                <a:latin typeface="Browallia New" pitchFamily="34" charset="-34"/>
                <a:cs typeface="Browallia New" pitchFamily="34" charset="-34"/>
              </a:rPr>
              <a:t>auditor </a:t>
            </a:r>
            <a:r>
              <a:rPr lang="en-US" sz="3200" b="1" kern="0" dirty="0">
                <a:latin typeface="Browallia New" pitchFamily="34" charset="-34"/>
                <a:cs typeface="Browallia New" pitchFamily="34" charset="-34"/>
              </a:rPr>
              <a:t>unless the </a:t>
            </a:r>
            <a:r>
              <a:rPr lang="en-US" sz="3200" b="1" kern="0" dirty="0" smtClean="0">
                <a:latin typeface="Browallia New" pitchFamily="34" charset="-34"/>
                <a:cs typeface="Browallia New" pitchFamily="34" charset="-34"/>
              </a:rPr>
              <a:t>foregoing relationship </a:t>
            </a:r>
            <a:r>
              <a:rPr lang="en-US" sz="3200" b="1" kern="0" dirty="0">
                <a:latin typeface="Browallia New" pitchFamily="34" charset="-34"/>
                <a:cs typeface="Browallia New" pitchFamily="34" charset="-34"/>
              </a:rPr>
              <a:t>has ended not less than two </a:t>
            </a:r>
            <a:r>
              <a:rPr lang="en-US" sz="3200" b="1" kern="0" dirty="0" smtClean="0">
                <a:latin typeface="Browallia New" pitchFamily="34" charset="-34"/>
                <a:cs typeface="Browallia New" pitchFamily="34" charset="-34"/>
              </a:rPr>
              <a:t>years</a:t>
            </a:r>
          </a:p>
        </p:txBody>
      </p:sp>
      <p:sp>
        <p:nvSpPr>
          <p:cNvPr id="5" name="Rectangle 3"/>
          <p:cNvSpPr/>
          <p:nvPr/>
        </p:nvSpPr>
        <p:spPr>
          <a:xfrm>
            <a:off x="57268" y="-732"/>
            <a:ext cx="8475172" cy="706925"/>
          </a:xfrm>
          <a:prstGeom prst="rect">
            <a:avLst/>
          </a:prstGeom>
          <a:noFill/>
          <a:ln w="12700" algn="ctr">
            <a:noFill/>
            <a:miter lim="800000"/>
            <a:headEnd/>
            <a:tailEnd/>
          </a:ln>
          <a:effectLst/>
        </p:spPr>
        <p:txBody>
          <a:bodyPr lIns="90488" tIns="44450" rIns="90488" bIns="44450" anchor="b"/>
          <a:lstStyle/>
          <a:p>
            <a:pPr defTabSz="762000" fontAlgn="base">
              <a:lnSpc>
                <a:spcPct val="85000"/>
              </a:lnSpc>
              <a:spcBef>
                <a:spcPct val="0"/>
              </a:spcBef>
              <a:spcAft>
                <a:spcPct val="0"/>
              </a:spcAft>
            </a:pPr>
            <a:r>
              <a:rPr lang="en-US" sz="4000" b="1" dirty="0" smtClean="0">
                <a:latin typeface="Browallia New" pitchFamily="34" charset="-34"/>
                <a:cs typeface="Browallia New" pitchFamily="34" charset="-34"/>
              </a:rPr>
              <a:t>INDEPENDENT DIRECTOR QUALIFICATIONS - SET</a:t>
            </a:r>
            <a:endParaRPr lang="en-US" sz="4000" b="1" dirty="0">
              <a:latin typeface="Browallia New" pitchFamily="34" charset="-34"/>
              <a:cs typeface="Browallia New" pitchFamily="34" charset="-34"/>
            </a:endParaRPr>
          </a:p>
        </p:txBody>
      </p:sp>
      <p:sp>
        <p:nvSpPr>
          <p:cNvPr id="2" name="สี่เหลี่ยมผืนผ้า 1"/>
          <p:cNvSpPr/>
          <p:nvPr/>
        </p:nvSpPr>
        <p:spPr>
          <a:xfrm>
            <a:off x="2280101" y="6604896"/>
            <a:ext cx="6408712" cy="327782"/>
          </a:xfrm>
          <a:prstGeom prst="rect">
            <a:avLst/>
          </a:prstGeom>
        </p:spPr>
        <p:txBody>
          <a:bodyPr wrap="square">
            <a:spAutoFit/>
          </a:bodyPr>
          <a:lstStyle/>
          <a:p>
            <a:pPr algn="r">
              <a:lnSpc>
                <a:spcPct val="85000"/>
              </a:lnSpc>
            </a:pPr>
            <a:r>
              <a:rPr lang="en-US" sz="1700" dirty="0" smtClean="0">
                <a:solidFill>
                  <a:schemeClr val="bg1">
                    <a:lumMod val="50000"/>
                  </a:schemeClr>
                </a:solidFill>
                <a:latin typeface="Browallia New" pitchFamily="34" charset="-34"/>
                <a:cs typeface="Browallia New" pitchFamily="34" charset="-34"/>
              </a:rPr>
              <a:t>Source: Notification </a:t>
            </a:r>
            <a:r>
              <a:rPr lang="en-US" sz="1700" dirty="0">
                <a:solidFill>
                  <a:schemeClr val="bg1">
                    <a:lumMod val="50000"/>
                  </a:schemeClr>
                </a:solidFill>
                <a:latin typeface="Browallia New" pitchFamily="34" charset="-34"/>
                <a:cs typeface="Browallia New" pitchFamily="34" charset="-34"/>
              </a:rPr>
              <a:t>of the Capital Market Supervisory Board No. </a:t>
            </a:r>
            <a:r>
              <a:rPr lang="en-US" sz="1700" dirty="0" err="1">
                <a:solidFill>
                  <a:schemeClr val="bg1">
                    <a:lumMod val="50000"/>
                  </a:schemeClr>
                </a:solidFill>
                <a:latin typeface="Browallia New" pitchFamily="34" charset="-34"/>
                <a:cs typeface="Browallia New" pitchFamily="34" charset="-34"/>
              </a:rPr>
              <a:t>TorChor</a:t>
            </a:r>
            <a:r>
              <a:rPr lang="en-US" sz="1700" dirty="0">
                <a:solidFill>
                  <a:schemeClr val="bg1">
                    <a:lumMod val="50000"/>
                  </a:schemeClr>
                </a:solidFill>
                <a:latin typeface="Browallia New" pitchFamily="34" charset="-34"/>
                <a:cs typeface="Browallia New" pitchFamily="34" charset="-34"/>
              </a:rPr>
              <a:t>. 28/2551</a:t>
            </a:r>
          </a:p>
        </p:txBody>
      </p:sp>
    </p:spTree>
    <p:extLst>
      <p:ext uri="{BB962C8B-B14F-4D97-AF65-F5344CB8AC3E}">
        <p14:creationId xmlns:p14="http://schemas.microsoft.com/office/powerpoint/2010/main" val="949332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98" y="797507"/>
            <a:ext cx="8665674" cy="5262979"/>
          </a:xfrm>
          <a:prstGeom prst="rect">
            <a:avLst/>
          </a:prstGeom>
        </p:spPr>
        <p:txBody>
          <a:bodyPr wrap="square">
            <a:spAutoFit/>
          </a:bodyPr>
          <a:lstStyle/>
          <a:p>
            <a:pPr lvl="0" algn="thaiDist" defTabSz="762000">
              <a:lnSpc>
                <a:spcPct val="120000"/>
              </a:lnSpc>
              <a:buClr>
                <a:sysClr val="windowText" lastClr="000000"/>
              </a:buClr>
              <a:tabLst>
                <a:tab pos="519113" algn="l"/>
              </a:tabLst>
              <a:defRPr/>
            </a:pPr>
            <a:r>
              <a:rPr lang="en-US" sz="2800" b="1" kern="0" dirty="0" smtClean="0">
                <a:solidFill>
                  <a:sysClr val="windowText" lastClr="000000">
                    <a:lumMod val="85000"/>
                    <a:lumOff val="15000"/>
                  </a:sysClr>
                </a:solidFill>
                <a:latin typeface="Browallia New" pitchFamily="34" charset="-34"/>
                <a:cs typeface="Browallia New" pitchFamily="34" charset="-34"/>
              </a:rPr>
              <a:t>6. Neither </a:t>
            </a:r>
            <a:r>
              <a:rPr lang="en-US" sz="2800" b="1" kern="0" dirty="0">
                <a:solidFill>
                  <a:sysClr val="windowText" lastClr="000000">
                    <a:lumMod val="85000"/>
                    <a:lumOff val="15000"/>
                  </a:sysClr>
                </a:solidFill>
                <a:latin typeface="Browallia New" pitchFamily="34" charset="-34"/>
                <a:cs typeface="Browallia New" pitchFamily="34" charset="-34"/>
              </a:rPr>
              <a:t>being nor used to be a </a:t>
            </a:r>
            <a:r>
              <a:rPr lang="en-US" sz="2800" b="1" kern="0" dirty="0">
                <a:solidFill>
                  <a:srgbClr val="FF0000"/>
                </a:solidFill>
                <a:latin typeface="Browallia New" pitchFamily="34" charset="-34"/>
                <a:cs typeface="Browallia New" pitchFamily="34" charset="-34"/>
              </a:rPr>
              <a:t>provider of any professional services </a:t>
            </a:r>
            <a:r>
              <a:rPr lang="en-US" sz="2800" b="1" kern="0" dirty="0">
                <a:solidFill>
                  <a:sysClr val="windowText" lastClr="000000">
                    <a:lumMod val="85000"/>
                    <a:lumOff val="15000"/>
                  </a:sysClr>
                </a:solidFill>
                <a:latin typeface="Browallia New" pitchFamily="34" charset="-34"/>
                <a:cs typeface="Browallia New" pitchFamily="34" charset="-34"/>
              </a:rPr>
              <a:t>who receives service fees </a:t>
            </a:r>
            <a:r>
              <a:rPr lang="en-US" sz="2800" b="1" kern="0" dirty="0" smtClean="0">
                <a:solidFill>
                  <a:sysClr val="windowText" lastClr="000000">
                    <a:lumMod val="85000"/>
                    <a:lumOff val="15000"/>
                  </a:sysClr>
                </a:solidFill>
                <a:latin typeface="Browallia New" pitchFamily="34" charset="-34"/>
                <a:cs typeface="Browallia New" pitchFamily="34" charset="-34"/>
              </a:rPr>
              <a:t>exceeding two </a:t>
            </a:r>
            <a:r>
              <a:rPr lang="en-US" sz="2800" b="1" kern="0" dirty="0">
                <a:solidFill>
                  <a:sysClr val="windowText" lastClr="000000">
                    <a:lumMod val="85000"/>
                    <a:lumOff val="15000"/>
                  </a:sysClr>
                </a:solidFill>
                <a:latin typeface="Browallia New" pitchFamily="34" charset="-34"/>
                <a:cs typeface="Browallia New" pitchFamily="34" charset="-34"/>
              </a:rPr>
              <a:t>million baht per year unless the foregoing relationship has ended not less than two </a:t>
            </a:r>
            <a:r>
              <a:rPr lang="en-US" sz="2800" b="1" kern="0" dirty="0" smtClean="0">
                <a:solidFill>
                  <a:sysClr val="windowText" lastClr="000000">
                    <a:lumMod val="85000"/>
                    <a:lumOff val="15000"/>
                  </a:sysClr>
                </a:solidFill>
                <a:latin typeface="Browallia New" pitchFamily="34" charset="-34"/>
                <a:cs typeface="Browallia New" pitchFamily="34" charset="-34"/>
              </a:rPr>
              <a:t>years</a:t>
            </a:r>
          </a:p>
          <a:p>
            <a:pPr lvl="0" algn="thaiDist" defTabSz="762000">
              <a:lnSpc>
                <a:spcPct val="120000"/>
              </a:lnSpc>
              <a:buClr>
                <a:sysClr val="windowText" lastClr="000000"/>
              </a:buClr>
              <a:tabLst>
                <a:tab pos="519113" algn="l"/>
              </a:tabLst>
              <a:defRPr/>
            </a:pPr>
            <a:r>
              <a:rPr lang="en-US" sz="2800" b="1" kern="0" dirty="0" smtClean="0">
                <a:solidFill>
                  <a:sysClr val="windowText" lastClr="000000">
                    <a:lumMod val="85000"/>
                    <a:lumOff val="15000"/>
                  </a:sysClr>
                </a:solidFill>
                <a:latin typeface="Browallia New" pitchFamily="34" charset="-34"/>
                <a:cs typeface="Browallia New" pitchFamily="34" charset="-34"/>
              </a:rPr>
              <a:t>7. Not </a:t>
            </a:r>
            <a:r>
              <a:rPr lang="en-US" sz="2800" b="1" kern="0" dirty="0">
                <a:solidFill>
                  <a:sysClr val="windowText" lastClr="000000">
                    <a:lumMod val="85000"/>
                    <a:lumOff val="15000"/>
                  </a:sysClr>
                </a:solidFill>
                <a:latin typeface="Browallia New" pitchFamily="34" charset="-34"/>
                <a:cs typeface="Browallia New" pitchFamily="34" charset="-34"/>
              </a:rPr>
              <a:t>being </a:t>
            </a:r>
            <a:r>
              <a:rPr lang="en-US" sz="2800" b="1" kern="0" dirty="0">
                <a:solidFill>
                  <a:srgbClr val="FF0000"/>
                </a:solidFill>
                <a:latin typeface="Browallia New" pitchFamily="34" charset="-34"/>
                <a:cs typeface="Browallia New" pitchFamily="34" charset="-34"/>
              </a:rPr>
              <a:t>a director appointed as representative of directors</a:t>
            </a:r>
            <a:r>
              <a:rPr lang="en-US" sz="2800" b="1" kern="0" dirty="0">
                <a:solidFill>
                  <a:sysClr val="windowText" lastClr="000000">
                    <a:lumMod val="85000"/>
                    <a:lumOff val="15000"/>
                  </a:sysClr>
                </a:solidFill>
                <a:latin typeface="Browallia New" pitchFamily="34" charset="-34"/>
                <a:cs typeface="Browallia New" pitchFamily="34" charset="-34"/>
              </a:rPr>
              <a:t> of </a:t>
            </a:r>
            <a:r>
              <a:rPr lang="en-US" sz="2800" b="1" kern="0" dirty="0" smtClean="0">
                <a:solidFill>
                  <a:sysClr val="windowText" lastClr="000000">
                    <a:lumMod val="85000"/>
                    <a:lumOff val="15000"/>
                  </a:sysClr>
                </a:solidFill>
                <a:latin typeface="Browallia New" pitchFamily="34" charset="-34"/>
                <a:cs typeface="Browallia New" pitchFamily="34" charset="-34"/>
              </a:rPr>
              <a:t>the applicant</a:t>
            </a:r>
            <a:r>
              <a:rPr lang="en-US" sz="2800" b="1" kern="0" dirty="0">
                <a:solidFill>
                  <a:sysClr val="windowText" lastClr="000000">
                    <a:lumMod val="85000"/>
                    <a:lumOff val="15000"/>
                  </a:sysClr>
                </a:solidFill>
                <a:latin typeface="Browallia New" pitchFamily="34" charset="-34"/>
                <a:cs typeface="Browallia New" pitchFamily="34" charset="-34"/>
              </a:rPr>
              <a:t>, major shareholder or shareholder who is related to major </a:t>
            </a:r>
            <a:r>
              <a:rPr lang="en-US" sz="2800" b="1" kern="0" dirty="0" smtClean="0">
                <a:solidFill>
                  <a:sysClr val="windowText" lastClr="000000">
                    <a:lumMod val="85000"/>
                    <a:lumOff val="15000"/>
                  </a:sysClr>
                </a:solidFill>
                <a:latin typeface="Browallia New" pitchFamily="34" charset="-34"/>
                <a:cs typeface="Browallia New" pitchFamily="34" charset="-34"/>
              </a:rPr>
              <a:t>shareholder</a:t>
            </a:r>
          </a:p>
          <a:p>
            <a:pPr lvl="0" algn="thaiDist" defTabSz="762000">
              <a:lnSpc>
                <a:spcPct val="120000"/>
              </a:lnSpc>
              <a:buClr>
                <a:sysClr val="windowText" lastClr="000000"/>
              </a:buClr>
              <a:tabLst>
                <a:tab pos="519113" algn="l"/>
              </a:tabLst>
              <a:defRPr/>
            </a:pPr>
            <a:r>
              <a:rPr lang="en-US" sz="2800" b="1" kern="0" dirty="0" smtClean="0">
                <a:solidFill>
                  <a:sysClr val="windowText" lastClr="000000">
                    <a:lumMod val="85000"/>
                    <a:lumOff val="15000"/>
                  </a:sysClr>
                </a:solidFill>
                <a:latin typeface="Browallia New" pitchFamily="34" charset="-34"/>
                <a:cs typeface="Browallia New" pitchFamily="34" charset="-34"/>
              </a:rPr>
              <a:t>8. Not </a:t>
            </a:r>
            <a:r>
              <a:rPr lang="en-US" sz="2800" b="1" kern="0" dirty="0">
                <a:solidFill>
                  <a:srgbClr val="FF0000"/>
                </a:solidFill>
                <a:latin typeface="Browallia New" pitchFamily="34" charset="-34"/>
                <a:cs typeface="Browallia New" pitchFamily="34" charset="-34"/>
              </a:rPr>
              <a:t>undertaking any business in the same nature and in competition </a:t>
            </a:r>
            <a:r>
              <a:rPr lang="en-US" sz="2800" b="1" kern="0" dirty="0" smtClean="0">
                <a:solidFill>
                  <a:srgbClr val="FF0000"/>
                </a:solidFill>
                <a:latin typeface="Browallia New" pitchFamily="34" charset="-34"/>
                <a:cs typeface="Browallia New" pitchFamily="34" charset="-34"/>
              </a:rPr>
              <a:t>to</a:t>
            </a:r>
            <a:r>
              <a:rPr lang="en-US" sz="2800" b="1" kern="0" dirty="0" smtClean="0">
                <a:solidFill>
                  <a:sysClr val="windowText" lastClr="000000">
                    <a:lumMod val="85000"/>
                    <a:lumOff val="15000"/>
                  </a:sysClr>
                </a:solidFill>
                <a:latin typeface="Browallia New" pitchFamily="34" charset="-34"/>
                <a:cs typeface="Browallia New" pitchFamily="34" charset="-34"/>
              </a:rPr>
              <a:t> the </a:t>
            </a:r>
            <a:r>
              <a:rPr lang="en-US" sz="2800" b="1" kern="0" dirty="0">
                <a:solidFill>
                  <a:sysClr val="windowText" lastClr="000000">
                    <a:lumMod val="85000"/>
                    <a:lumOff val="15000"/>
                  </a:sysClr>
                </a:solidFill>
                <a:latin typeface="Browallia New" pitchFamily="34" charset="-34"/>
                <a:cs typeface="Browallia New" pitchFamily="34" charset="-34"/>
              </a:rPr>
              <a:t>business of the applicant or its subsidiary </a:t>
            </a:r>
            <a:r>
              <a:rPr lang="en-US" sz="2800" b="1" kern="0" dirty="0" smtClean="0">
                <a:solidFill>
                  <a:sysClr val="windowText" lastClr="000000">
                    <a:lumMod val="85000"/>
                    <a:lumOff val="15000"/>
                  </a:sysClr>
                </a:solidFill>
                <a:latin typeface="Browallia New" pitchFamily="34" charset="-34"/>
                <a:cs typeface="Browallia New" pitchFamily="34" charset="-34"/>
              </a:rPr>
              <a:t>company</a:t>
            </a:r>
          </a:p>
          <a:p>
            <a:pPr lvl="0" algn="thaiDist" defTabSz="762000">
              <a:lnSpc>
                <a:spcPct val="120000"/>
              </a:lnSpc>
              <a:buClr>
                <a:sysClr val="windowText" lastClr="000000"/>
              </a:buClr>
              <a:tabLst>
                <a:tab pos="519113" algn="l"/>
              </a:tabLst>
              <a:defRPr/>
            </a:pPr>
            <a:r>
              <a:rPr lang="en-US" sz="2800" b="1" kern="0" dirty="0" smtClean="0">
                <a:solidFill>
                  <a:sysClr val="windowText" lastClr="000000">
                    <a:lumMod val="85000"/>
                    <a:lumOff val="15000"/>
                  </a:sysClr>
                </a:solidFill>
                <a:latin typeface="Browallia New" pitchFamily="34" charset="-34"/>
                <a:cs typeface="Browallia New" pitchFamily="34" charset="-34"/>
              </a:rPr>
              <a:t>9. Not </a:t>
            </a:r>
            <a:r>
              <a:rPr lang="en-US" sz="2800" b="1" kern="0" dirty="0">
                <a:solidFill>
                  <a:sysClr val="windowText" lastClr="000000">
                    <a:lumMod val="85000"/>
                    <a:lumOff val="15000"/>
                  </a:sysClr>
                </a:solidFill>
                <a:latin typeface="Browallia New" pitchFamily="34" charset="-34"/>
                <a:cs typeface="Browallia New" pitchFamily="34" charset="-34"/>
              </a:rPr>
              <a:t>having any other characteristics which </a:t>
            </a:r>
            <a:r>
              <a:rPr lang="en-US" sz="2800" b="1" kern="0" dirty="0">
                <a:solidFill>
                  <a:srgbClr val="FF0000"/>
                </a:solidFill>
                <a:latin typeface="Browallia New" pitchFamily="34" charset="-34"/>
                <a:cs typeface="Browallia New" pitchFamily="34" charset="-34"/>
              </a:rPr>
              <a:t>cause the inability to </a:t>
            </a:r>
            <a:r>
              <a:rPr lang="en-US" sz="2800" b="1" kern="0" dirty="0" smtClean="0">
                <a:solidFill>
                  <a:srgbClr val="FF0000"/>
                </a:solidFill>
                <a:latin typeface="Browallia New" pitchFamily="34" charset="-34"/>
                <a:cs typeface="Browallia New" pitchFamily="34" charset="-34"/>
              </a:rPr>
              <a:t>express independent opinions.</a:t>
            </a:r>
            <a:endParaRPr lang="th-TH" sz="2800" b="1" kern="0" dirty="0">
              <a:solidFill>
                <a:srgbClr val="FF0000"/>
              </a:solidFill>
              <a:latin typeface="Browallia New" pitchFamily="34" charset="-34"/>
              <a:cs typeface="Browallia New" pitchFamily="34" charset="-34"/>
            </a:endParaRPr>
          </a:p>
        </p:txBody>
      </p:sp>
      <p:sp>
        <p:nvSpPr>
          <p:cNvPr id="5" name="Rectangle 3"/>
          <p:cNvSpPr/>
          <p:nvPr/>
        </p:nvSpPr>
        <p:spPr>
          <a:xfrm>
            <a:off x="57268" y="-732"/>
            <a:ext cx="8763204" cy="706925"/>
          </a:xfrm>
          <a:prstGeom prst="rect">
            <a:avLst/>
          </a:prstGeom>
          <a:noFill/>
          <a:ln w="12700" algn="ctr">
            <a:noFill/>
            <a:miter lim="800000"/>
            <a:headEnd/>
            <a:tailEnd/>
          </a:ln>
          <a:effectLst/>
        </p:spPr>
        <p:txBody>
          <a:bodyPr lIns="90488" tIns="44450" rIns="90488" bIns="44450" anchor="b"/>
          <a:lstStyle/>
          <a:p>
            <a:pPr defTabSz="762000" fontAlgn="base">
              <a:lnSpc>
                <a:spcPct val="85000"/>
              </a:lnSpc>
              <a:spcBef>
                <a:spcPct val="0"/>
              </a:spcBef>
              <a:spcAft>
                <a:spcPct val="0"/>
              </a:spcAft>
            </a:pPr>
            <a:r>
              <a:rPr lang="en-US" sz="3600" b="1" dirty="0" smtClean="0">
                <a:latin typeface="Browallia New" pitchFamily="34" charset="-34"/>
                <a:cs typeface="Browallia New" pitchFamily="34" charset="-34"/>
              </a:rPr>
              <a:t>INDEPENDENT DIRECTOR QUALIFICATIONS – SET (Cont.)</a:t>
            </a:r>
            <a:endParaRPr lang="en-US" sz="3600" b="1" dirty="0">
              <a:latin typeface="Browallia New" pitchFamily="34" charset="-34"/>
              <a:cs typeface="Browallia New" pitchFamily="34" charset="-34"/>
            </a:endParaRPr>
          </a:p>
        </p:txBody>
      </p:sp>
      <p:sp>
        <p:nvSpPr>
          <p:cNvPr id="2" name="สี่เหลี่ยมผืนผ้า 1"/>
          <p:cNvSpPr/>
          <p:nvPr/>
        </p:nvSpPr>
        <p:spPr>
          <a:xfrm>
            <a:off x="2280101" y="6604896"/>
            <a:ext cx="6408712" cy="327782"/>
          </a:xfrm>
          <a:prstGeom prst="rect">
            <a:avLst/>
          </a:prstGeom>
        </p:spPr>
        <p:txBody>
          <a:bodyPr wrap="square">
            <a:spAutoFit/>
          </a:bodyPr>
          <a:lstStyle/>
          <a:p>
            <a:pPr algn="r">
              <a:lnSpc>
                <a:spcPct val="85000"/>
              </a:lnSpc>
            </a:pPr>
            <a:r>
              <a:rPr lang="en-US" sz="1700" dirty="0" smtClean="0">
                <a:solidFill>
                  <a:schemeClr val="bg1">
                    <a:lumMod val="50000"/>
                  </a:schemeClr>
                </a:solidFill>
                <a:latin typeface="Browallia New" pitchFamily="34" charset="-34"/>
                <a:cs typeface="Browallia New" pitchFamily="34" charset="-34"/>
              </a:rPr>
              <a:t>Source: Notification </a:t>
            </a:r>
            <a:r>
              <a:rPr lang="en-US" sz="1700" dirty="0">
                <a:solidFill>
                  <a:schemeClr val="bg1">
                    <a:lumMod val="50000"/>
                  </a:schemeClr>
                </a:solidFill>
                <a:latin typeface="Browallia New" pitchFamily="34" charset="-34"/>
                <a:cs typeface="Browallia New" pitchFamily="34" charset="-34"/>
              </a:rPr>
              <a:t>of the Capital Market Supervisory Board No. </a:t>
            </a:r>
            <a:r>
              <a:rPr lang="en-US" sz="1700" dirty="0" err="1">
                <a:solidFill>
                  <a:schemeClr val="bg1">
                    <a:lumMod val="50000"/>
                  </a:schemeClr>
                </a:solidFill>
                <a:latin typeface="Browallia New" pitchFamily="34" charset="-34"/>
                <a:cs typeface="Browallia New" pitchFamily="34" charset="-34"/>
              </a:rPr>
              <a:t>TorChor</a:t>
            </a:r>
            <a:r>
              <a:rPr lang="en-US" sz="1700" dirty="0">
                <a:solidFill>
                  <a:schemeClr val="bg1">
                    <a:lumMod val="50000"/>
                  </a:schemeClr>
                </a:solidFill>
                <a:latin typeface="Browallia New" pitchFamily="34" charset="-34"/>
                <a:cs typeface="Browallia New" pitchFamily="34" charset="-34"/>
              </a:rPr>
              <a:t>. 28/2551</a:t>
            </a:r>
          </a:p>
        </p:txBody>
      </p:sp>
    </p:spTree>
    <p:extLst>
      <p:ext uri="{BB962C8B-B14F-4D97-AF65-F5344CB8AC3E}">
        <p14:creationId xmlns:p14="http://schemas.microsoft.com/office/powerpoint/2010/main" val="6420954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1538" y="-66734"/>
            <a:ext cx="8942314" cy="706925"/>
          </a:xfrm>
          <a:prstGeom prst="rect">
            <a:avLst/>
          </a:prstGeom>
          <a:noFill/>
          <a:ln w="12700" algn="ctr">
            <a:noFill/>
            <a:miter lim="800000"/>
            <a:headEnd/>
            <a:tailEnd/>
          </a:ln>
          <a:effectLst/>
        </p:spPr>
        <p:txBody>
          <a:bodyPr lIns="90488" tIns="44450" rIns="90488" bIns="44450" anchor="b"/>
          <a:lstStyle/>
          <a:p>
            <a:pPr defTabSz="762000" fontAlgn="base">
              <a:lnSpc>
                <a:spcPct val="85000"/>
              </a:lnSpc>
              <a:spcBef>
                <a:spcPct val="0"/>
              </a:spcBef>
              <a:spcAft>
                <a:spcPct val="0"/>
              </a:spcAft>
            </a:pPr>
            <a:r>
              <a:rPr lang="en-US" sz="3400" b="1" dirty="0" smtClean="0">
                <a:solidFill>
                  <a:prstClr val="black"/>
                </a:solidFill>
                <a:latin typeface="Browallia New" pitchFamily="34" charset="-34"/>
                <a:cs typeface="Browallia New" pitchFamily="34" charset="-34"/>
              </a:rPr>
              <a:t>THE IDEA OF HAVING A PANEL OF IDs HAS BEEN DEBATED</a:t>
            </a:r>
            <a:endParaRPr lang="en-US" sz="3400" b="1" dirty="0">
              <a:solidFill>
                <a:prstClr val="black"/>
              </a:solidFill>
              <a:latin typeface="Browallia New" pitchFamily="34" charset="-34"/>
              <a:cs typeface="Browallia New" pitchFamily="34" charset="-34"/>
            </a:endParaRPr>
          </a:p>
        </p:txBody>
      </p:sp>
      <p:grpSp>
        <p:nvGrpSpPr>
          <p:cNvPr id="5" name="กลุ่ม 4"/>
          <p:cNvGrpSpPr/>
          <p:nvPr/>
        </p:nvGrpSpPr>
        <p:grpSpPr>
          <a:xfrm>
            <a:off x="323528" y="908720"/>
            <a:ext cx="7715742" cy="1800200"/>
            <a:chOff x="213650" y="1354127"/>
            <a:chExt cx="7715742" cy="1800200"/>
          </a:xfrm>
        </p:grpSpPr>
        <p:sp>
          <p:nvSpPr>
            <p:cNvPr id="6" name="สี่เหลี่ยมผืนผ้า 5"/>
            <p:cNvSpPr/>
            <p:nvPr/>
          </p:nvSpPr>
          <p:spPr bwMode="auto">
            <a:xfrm>
              <a:off x="1158824" y="2085092"/>
              <a:ext cx="6590548" cy="1069235"/>
            </a:xfrm>
            <a:prstGeom prst="rect">
              <a:avLst/>
            </a:prstGeom>
            <a:solidFill>
              <a:srgbClr val="FFFFDD"/>
            </a:solidFill>
            <a:ln w="25400" cap="flat" cmpd="sng" algn="ctr">
              <a:solidFill>
                <a:schemeClr val="tx1">
                  <a:lumMod val="50000"/>
                  <a:lumOff val="50000"/>
                </a:schemeClr>
              </a:solidFill>
              <a:prstDash val="solid"/>
            </a:ln>
            <a:effectLst/>
            <a:extLst/>
          </p:spPr>
          <p:txBody>
            <a:bodyPr vert="horz" wrap="none" lIns="91440" tIns="45720" rIns="91440" bIns="45720" numCol="1" rtlCol="0" anchor="ctr" anchorCtr="0" compatLnSpc="1">
              <a:prstTxWarp prst="textNoShape">
                <a:avLst/>
              </a:prstTxWarp>
            </a:bodyPr>
            <a:lstStyle/>
            <a:p>
              <a:pPr>
                <a:defRPr/>
              </a:pPr>
              <a:endParaRPr lang="en-US" sz="1800" kern="0" smtClean="0">
                <a:solidFill>
                  <a:prstClr val="white"/>
                </a:solidFill>
                <a:latin typeface="Arial"/>
              </a:endParaRPr>
            </a:p>
          </p:txBody>
        </p:sp>
        <p:sp>
          <p:nvSpPr>
            <p:cNvPr id="7" name="สี่เหลี่ยมผืนผ้า 6"/>
            <p:cNvSpPr/>
            <p:nvPr/>
          </p:nvSpPr>
          <p:spPr bwMode="auto">
            <a:xfrm>
              <a:off x="213650" y="1354127"/>
              <a:ext cx="4896544" cy="504056"/>
            </a:xfrm>
            <a:prstGeom prst="rect">
              <a:avLst/>
            </a:prstGeom>
            <a:solidFill>
              <a:srgbClr val="002060"/>
            </a:solidFill>
            <a:ln>
              <a:noFill/>
            </a:ln>
            <a:effectLst/>
            <a:extLst/>
          </p:spPr>
          <p:txBody>
            <a:bodyPr vert="horz" wrap="none" lIns="91440" tIns="45720" rIns="91440" bIns="45720" numCol="1" rtlCol="0" anchor="ctr" anchorCtr="0" compatLnSpc="1">
              <a:prstTxWarp prst="textNoShape">
                <a:avLst/>
              </a:prstTxWarp>
            </a:bodyPr>
            <a:lstStyle/>
            <a:p>
              <a:pPr>
                <a:defRPr/>
              </a:pPr>
              <a:r>
                <a:rPr lang="en-US" sz="2800" b="1" kern="0" dirty="0" smtClean="0">
                  <a:solidFill>
                    <a:prstClr val="white"/>
                  </a:solidFill>
                  <a:effectLst>
                    <a:outerShdw blurRad="38100" dist="38100" dir="2700000" algn="tl">
                      <a:srgbClr val="000000">
                        <a:alpha val="43137"/>
                      </a:srgbClr>
                    </a:outerShdw>
                  </a:effectLst>
                  <a:latin typeface="Browallia New" pitchFamily="34" charset="-34"/>
                  <a:cs typeface="Browallia New" pitchFamily="34" charset="-34"/>
                </a:rPr>
                <a:t>  Best </a:t>
              </a:r>
              <a:r>
                <a:rPr lang="en-US" sz="2800" b="1" kern="0" dirty="0">
                  <a:solidFill>
                    <a:prstClr val="white"/>
                  </a:solidFill>
                  <a:effectLst>
                    <a:outerShdw blurRad="38100" dist="38100" dir="2700000" algn="tl">
                      <a:srgbClr val="000000">
                        <a:alpha val="43137"/>
                      </a:srgbClr>
                    </a:outerShdw>
                  </a:effectLst>
                  <a:latin typeface="Browallia New" pitchFamily="34" charset="-34"/>
                  <a:cs typeface="Browallia New" pitchFamily="34" charset="-34"/>
                </a:rPr>
                <a:t>Practices of Independent Directors</a:t>
              </a:r>
            </a:p>
          </p:txBody>
        </p:sp>
        <p:sp>
          <p:nvSpPr>
            <p:cNvPr id="8" name="TextBox 7"/>
            <p:cNvSpPr txBox="1"/>
            <p:nvPr/>
          </p:nvSpPr>
          <p:spPr>
            <a:xfrm>
              <a:off x="1221762" y="2210092"/>
              <a:ext cx="6707630" cy="800219"/>
            </a:xfrm>
            <a:prstGeom prst="rect">
              <a:avLst/>
            </a:prstGeom>
            <a:noFill/>
          </p:spPr>
          <p:txBody>
            <a:bodyPr wrap="square" rtlCol="0">
              <a:spAutoFit/>
            </a:bodyPr>
            <a:lstStyle/>
            <a:p>
              <a:pPr>
                <a:defRPr/>
              </a:pPr>
              <a:r>
                <a:rPr lang="en-US" sz="2300" b="1" kern="0" dirty="0" smtClean="0">
                  <a:solidFill>
                    <a:prstClr val="black"/>
                  </a:solidFill>
                  <a:latin typeface="Browallia New" pitchFamily="34" charset="-34"/>
                  <a:cs typeface="Browallia New" pitchFamily="34" charset="-34"/>
                </a:rPr>
                <a:t>Board Members</a:t>
              </a:r>
            </a:p>
            <a:p>
              <a:pPr marL="285750" indent="-285750">
                <a:buFont typeface="Arial" pitchFamily="34" charset="0"/>
                <a:buChar char="•"/>
                <a:defRPr/>
              </a:pPr>
              <a:r>
                <a:rPr lang="en-US" sz="2300" kern="0" dirty="0" smtClean="0">
                  <a:solidFill>
                    <a:prstClr val="black"/>
                  </a:solidFill>
                  <a:latin typeface="Browallia New" pitchFamily="34" charset="-34"/>
                  <a:cs typeface="Browallia New" pitchFamily="34" charset="-34"/>
                </a:rPr>
                <a:t>Board should consist of more than 50</a:t>
              </a:r>
              <a:r>
                <a:rPr lang="th-TH" sz="2300" kern="0" dirty="0" smtClean="0">
                  <a:solidFill>
                    <a:prstClr val="black"/>
                  </a:solidFill>
                  <a:latin typeface="Browallia New" pitchFamily="34" charset="-34"/>
                  <a:cs typeface="Browallia New" pitchFamily="34" charset="-34"/>
                </a:rPr>
                <a:t>% </a:t>
              </a:r>
              <a:r>
                <a:rPr lang="en-US" sz="2300" kern="0" dirty="0" smtClean="0">
                  <a:solidFill>
                    <a:prstClr val="black"/>
                  </a:solidFill>
                  <a:latin typeface="Browallia New" pitchFamily="34" charset="-34"/>
                  <a:cs typeface="Browallia New" pitchFamily="34" charset="-34"/>
                </a:rPr>
                <a:t>of independent directors.</a:t>
              </a:r>
              <a:endParaRPr lang="en-US" sz="2300" b="1" kern="0" dirty="0" smtClean="0">
                <a:solidFill>
                  <a:prstClr val="black"/>
                </a:solidFill>
                <a:latin typeface="Browallia New" pitchFamily="34" charset="-34"/>
                <a:cs typeface="Browallia New" pitchFamily="34" charset="-34"/>
              </a:endParaRPr>
            </a:p>
          </p:txBody>
        </p:sp>
      </p:grpSp>
      <p:pic>
        <p:nvPicPr>
          <p:cNvPr id="43010" name="Picture 2" descr="ผลการค้นหารูปภาพสำหรับ member icon"/>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5765" l="5750" r="93750">
                        <a14:foregroundMark x1="43250" y1="55059" x2="43250" y2="55059"/>
                        <a14:foregroundMark x1="57250" y1="55294" x2="57250" y2="55294"/>
                        <a14:foregroundMark x1="54500" y1="56000" x2="54500" y2="56000"/>
                        <a14:foregroundMark x1="54750" y1="54824" x2="54750" y2="54824"/>
                        <a14:foregroundMark x1="54750" y1="54824" x2="54750" y2="54824"/>
                        <a14:foregroundMark x1="55750" y1="53647" x2="56500" y2="51529"/>
                        <a14:foregroundMark x1="57000" y1="51059" x2="57000" y2="51059"/>
                        <a14:foregroundMark x1="57000" y1="50588" x2="55750" y2="50588"/>
                        <a14:foregroundMark x1="38000" y1="53176" x2="38000" y2="53176"/>
                        <a14:foregroundMark x1="40000" y1="53176" x2="40000" y2="53176"/>
                        <a14:foregroundMark x1="41000" y1="53412" x2="42500" y2="53412"/>
                        <a14:foregroundMark x1="42750" y1="53412" x2="43500" y2="57882"/>
                        <a14:foregroundMark x1="43500" y1="60471" x2="43750" y2="61412"/>
                        <a14:foregroundMark x1="44250" y1="63529" x2="44250" y2="63529"/>
                        <a14:foregroundMark x1="44250" y1="65176" x2="46000" y2="66353"/>
                        <a14:foregroundMark x1="55500" y1="65647" x2="55500" y2="65647"/>
                        <a14:foregroundMark x1="55250" y1="65647" x2="55250" y2="65647"/>
                      </a14:backgroundRemoval>
                    </a14:imgEffect>
                  </a14:imgLayer>
                </a14:imgProps>
              </a:ext>
              <a:ext uri="{28A0092B-C50C-407E-A947-70E740481C1C}">
                <a14:useLocalDpi xmlns:a14="http://schemas.microsoft.com/office/drawing/2010/main" val="0"/>
              </a:ext>
            </a:extLst>
          </a:blip>
          <a:srcRect/>
          <a:stretch>
            <a:fillRect/>
          </a:stretch>
        </p:blipFill>
        <p:spPr bwMode="auto">
          <a:xfrm>
            <a:off x="7164288" y="1160748"/>
            <a:ext cx="1656184" cy="1759696"/>
          </a:xfrm>
          <a:prstGeom prst="rect">
            <a:avLst/>
          </a:prstGeom>
          <a:noFill/>
          <a:extLst>
            <a:ext uri="{909E8E84-426E-40DD-AFC4-6F175D3DCCD1}">
              <a14:hiddenFill xmlns:a14="http://schemas.microsoft.com/office/drawing/2010/main">
                <a:solidFill>
                  <a:srgbClr val="FFFFFF"/>
                </a:solidFill>
              </a14:hiddenFill>
            </a:ext>
          </a:extLst>
        </p:spPr>
      </p:pic>
      <p:sp>
        <p:nvSpPr>
          <p:cNvPr id="13" name="สี่เหลี่ยมผืนผ้า 5"/>
          <p:cNvSpPr/>
          <p:nvPr/>
        </p:nvSpPr>
        <p:spPr bwMode="auto">
          <a:xfrm>
            <a:off x="1274708" y="2977683"/>
            <a:ext cx="6149833" cy="1398307"/>
          </a:xfrm>
          <a:prstGeom prst="rect">
            <a:avLst/>
          </a:prstGeom>
          <a:solidFill>
            <a:srgbClr val="FFFFDD"/>
          </a:solidFill>
          <a:ln w="25400" cap="flat" cmpd="sng" algn="ctr">
            <a:solidFill>
              <a:schemeClr val="tx1">
                <a:lumMod val="50000"/>
                <a:lumOff val="50000"/>
              </a:schemeClr>
            </a:solidFill>
            <a:prstDash val="solid"/>
          </a:ln>
          <a:effectLst/>
          <a:extLst/>
        </p:spPr>
        <p:txBody>
          <a:bodyPr vert="horz" wrap="none" lIns="91440" tIns="45720" rIns="91440" bIns="45720" numCol="1" rtlCol="0" anchor="ctr" anchorCtr="0" compatLnSpc="1">
            <a:prstTxWarp prst="textNoShape">
              <a:avLst/>
            </a:prstTxWarp>
          </a:bodyPr>
          <a:lstStyle/>
          <a:p>
            <a:pPr>
              <a:defRPr/>
            </a:pPr>
            <a:endParaRPr lang="en-US" sz="1800" kern="0" smtClean="0">
              <a:solidFill>
                <a:prstClr val="white"/>
              </a:solidFill>
              <a:latin typeface="Arial"/>
            </a:endParaRPr>
          </a:p>
        </p:txBody>
      </p:sp>
      <p:sp>
        <p:nvSpPr>
          <p:cNvPr id="2" name="Rectangle 1"/>
          <p:cNvSpPr/>
          <p:nvPr/>
        </p:nvSpPr>
        <p:spPr>
          <a:xfrm>
            <a:off x="2200616" y="3099584"/>
            <a:ext cx="4970706" cy="1154162"/>
          </a:xfrm>
          <a:prstGeom prst="rect">
            <a:avLst/>
          </a:prstGeom>
        </p:spPr>
        <p:txBody>
          <a:bodyPr wrap="square">
            <a:spAutoFit/>
          </a:bodyPr>
          <a:lstStyle/>
          <a:p>
            <a:pPr lvl="0">
              <a:defRPr/>
            </a:pPr>
            <a:r>
              <a:rPr lang="en-US" sz="2300" b="1" kern="0" dirty="0" smtClean="0">
                <a:solidFill>
                  <a:prstClr val="black"/>
                </a:solidFill>
                <a:latin typeface="Browallia New" pitchFamily="34" charset="-34"/>
                <a:cs typeface="Browallia New" pitchFamily="34" charset="-34"/>
              </a:rPr>
              <a:t>Chairman</a:t>
            </a:r>
            <a:endParaRPr lang="en-US" sz="2300" b="1" kern="0" dirty="0">
              <a:solidFill>
                <a:prstClr val="black"/>
              </a:solidFill>
              <a:latin typeface="Browallia New" pitchFamily="34" charset="-34"/>
              <a:cs typeface="Browallia New" pitchFamily="34" charset="-34"/>
            </a:endParaRPr>
          </a:p>
          <a:p>
            <a:pPr marL="285750" lvl="0" indent="-285750">
              <a:buFont typeface="Arial" pitchFamily="34" charset="0"/>
              <a:buChar char="•"/>
              <a:defRPr/>
            </a:pPr>
            <a:r>
              <a:rPr lang="en-US" sz="2300" kern="0" dirty="0" smtClean="0">
                <a:solidFill>
                  <a:prstClr val="black"/>
                </a:solidFill>
                <a:latin typeface="Browallia New" pitchFamily="34" charset="-34"/>
                <a:cs typeface="Browallia New" pitchFamily="34" charset="-34"/>
              </a:rPr>
              <a:t>The chairman should be independent </a:t>
            </a:r>
          </a:p>
          <a:p>
            <a:pPr marL="285750" lvl="0" indent="-285750">
              <a:buFont typeface="Arial" pitchFamily="34" charset="0"/>
              <a:buChar char="•"/>
              <a:defRPr/>
            </a:pPr>
            <a:r>
              <a:rPr lang="en-US" sz="2300" kern="0" dirty="0" smtClean="0">
                <a:solidFill>
                  <a:prstClr val="black"/>
                </a:solidFill>
                <a:latin typeface="Browallia New" pitchFamily="34" charset="-34"/>
                <a:cs typeface="Browallia New" pitchFamily="34" charset="-34"/>
              </a:rPr>
              <a:t>Separation of chairman and CEO roles is required.</a:t>
            </a:r>
            <a:endParaRPr lang="en-US" sz="2300" kern="0" dirty="0">
              <a:solidFill>
                <a:prstClr val="black"/>
              </a:solidFill>
              <a:latin typeface="Browallia New" pitchFamily="34" charset="-34"/>
              <a:cs typeface="Browallia New" pitchFamily="34" charset="-34"/>
            </a:endParaRPr>
          </a:p>
        </p:txBody>
      </p:sp>
      <p:pic>
        <p:nvPicPr>
          <p:cNvPr id="43012" name="Picture 4" descr="ผลการค้นหารูปภาพสำหรับ member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7389" y="2822781"/>
            <a:ext cx="1758347" cy="1758347"/>
          </a:xfrm>
          <a:prstGeom prst="rect">
            <a:avLst/>
          </a:prstGeom>
          <a:noFill/>
          <a:extLst>
            <a:ext uri="{909E8E84-426E-40DD-AFC4-6F175D3DCCD1}">
              <a14:hiddenFill xmlns:a14="http://schemas.microsoft.com/office/drawing/2010/main">
                <a:solidFill>
                  <a:srgbClr val="FFFFFF"/>
                </a:solidFill>
              </a14:hiddenFill>
            </a:ext>
          </a:extLst>
        </p:spPr>
      </p:pic>
      <p:sp>
        <p:nvSpPr>
          <p:cNvPr id="14" name="สี่เหลี่ยมผืนผ้า 5"/>
          <p:cNvSpPr/>
          <p:nvPr/>
        </p:nvSpPr>
        <p:spPr bwMode="auto">
          <a:xfrm>
            <a:off x="395536" y="4646444"/>
            <a:ext cx="7601316" cy="1995178"/>
          </a:xfrm>
          <a:prstGeom prst="rect">
            <a:avLst/>
          </a:prstGeom>
          <a:solidFill>
            <a:srgbClr val="FFFFDD"/>
          </a:solidFill>
          <a:ln w="25400" cap="flat" cmpd="sng" algn="ctr">
            <a:solidFill>
              <a:schemeClr val="tx1">
                <a:lumMod val="50000"/>
                <a:lumOff val="50000"/>
              </a:schemeClr>
            </a:solidFill>
            <a:prstDash val="solid"/>
          </a:ln>
          <a:effectLst/>
          <a:extLst/>
        </p:spPr>
        <p:txBody>
          <a:bodyPr vert="horz" wrap="none" lIns="91440" tIns="45720" rIns="91440" bIns="45720" numCol="1" rtlCol="0" anchor="ctr" anchorCtr="0" compatLnSpc="1">
            <a:prstTxWarp prst="textNoShape">
              <a:avLst/>
            </a:prstTxWarp>
          </a:bodyPr>
          <a:lstStyle/>
          <a:p>
            <a:pPr>
              <a:defRPr/>
            </a:pPr>
            <a:endParaRPr lang="en-US" sz="1800" kern="0" smtClean="0">
              <a:solidFill>
                <a:prstClr val="white"/>
              </a:solidFill>
              <a:latin typeface="Arial"/>
            </a:endParaRPr>
          </a:p>
        </p:txBody>
      </p:sp>
      <p:sp>
        <p:nvSpPr>
          <p:cNvPr id="3" name="Rectangle 2"/>
          <p:cNvSpPr/>
          <p:nvPr/>
        </p:nvSpPr>
        <p:spPr>
          <a:xfrm>
            <a:off x="580028" y="4779574"/>
            <a:ext cx="7488832" cy="1862048"/>
          </a:xfrm>
          <a:prstGeom prst="rect">
            <a:avLst/>
          </a:prstGeom>
        </p:spPr>
        <p:txBody>
          <a:bodyPr wrap="square">
            <a:spAutoFit/>
          </a:bodyPr>
          <a:lstStyle/>
          <a:p>
            <a:pPr lvl="0">
              <a:defRPr/>
            </a:pPr>
            <a:r>
              <a:rPr lang="en-US" sz="2300" b="1" kern="0" dirty="0" smtClean="0">
                <a:solidFill>
                  <a:prstClr val="black"/>
                </a:solidFill>
                <a:latin typeface="Browallia New" pitchFamily="34" charset="-34"/>
                <a:cs typeface="Browallia New" pitchFamily="34" charset="-34"/>
              </a:rPr>
              <a:t>Independent Directors </a:t>
            </a:r>
          </a:p>
          <a:p>
            <a:pPr marL="285750" lvl="0" indent="-285750">
              <a:buFont typeface="Arial" pitchFamily="34" charset="0"/>
              <a:buChar char="•"/>
              <a:defRPr/>
            </a:pPr>
            <a:r>
              <a:rPr lang="en-US" sz="2300" kern="0" dirty="0">
                <a:solidFill>
                  <a:prstClr val="black"/>
                </a:solidFill>
                <a:latin typeface="Browallia New" pitchFamily="34" charset="-34"/>
                <a:cs typeface="Browallia New" pitchFamily="34" charset="-34"/>
              </a:rPr>
              <a:t>Holding shares not exceeding one per cent of the total number of shares</a:t>
            </a:r>
          </a:p>
          <a:p>
            <a:pPr marL="285750" lvl="0" indent="-285750">
              <a:buFont typeface="Arial" pitchFamily="34" charset="0"/>
              <a:buChar char="•"/>
              <a:defRPr/>
            </a:pPr>
            <a:r>
              <a:rPr lang="en-US" sz="2300" kern="0" dirty="0" smtClean="0">
                <a:solidFill>
                  <a:prstClr val="black"/>
                </a:solidFill>
                <a:latin typeface="Browallia New" pitchFamily="34" charset="-34"/>
                <a:cs typeface="Browallia New" pitchFamily="34" charset="-34"/>
              </a:rPr>
              <a:t>Not serving on the board more than 9 years</a:t>
            </a:r>
          </a:p>
          <a:p>
            <a:pPr marL="285750" lvl="0" indent="-285750">
              <a:buFont typeface="Arial" pitchFamily="34" charset="0"/>
              <a:buChar char="•"/>
              <a:defRPr/>
            </a:pPr>
            <a:r>
              <a:rPr lang="en-US" sz="2300" kern="0" dirty="0" smtClean="0">
                <a:solidFill>
                  <a:prstClr val="black"/>
                </a:solidFill>
                <a:latin typeface="Browallia New" pitchFamily="34" charset="-34"/>
                <a:cs typeface="Browallia New" pitchFamily="34" charset="-34"/>
              </a:rPr>
              <a:t>The majority of Nomination and Compensation committee members should </a:t>
            </a:r>
            <a:br>
              <a:rPr lang="en-US" sz="2300" kern="0" dirty="0" smtClean="0">
                <a:solidFill>
                  <a:prstClr val="black"/>
                </a:solidFill>
                <a:latin typeface="Browallia New" pitchFamily="34" charset="-34"/>
                <a:cs typeface="Browallia New" pitchFamily="34" charset="-34"/>
              </a:rPr>
            </a:br>
            <a:r>
              <a:rPr lang="en-US" sz="2300" kern="0" dirty="0" smtClean="0">
                <a:solidFill>
                  <a:prstClr val="black"/>
                </a:solidFill>
                <a:latin typeface="Browallia New" pitchFamily="34" charset="-34"/>
                <a:cs typeface="Browallia New" pitchFamily="34" charset="-34"/>
              </a:rPr>
              <a:t>be independent and Chairman of committees should also be independent.</a:t>
            </a:r>
            <a:endParaRPr lang="en-US" sz="2300" kern="0" dirty="0">
              <a:solidFill>
                <a:prstClr val="black"/>
              </a:solidFill>
              <a:latin typeface="Browallia New" pitchFamily="34" charset="-34"/>
              <a:cs typeface="Browallia New" pitchFamily="34" charset="-34"/>
            </a:endParaRPr>
          </a:p>
        </p:txBody>
      </p:sp>
      <p:pic>
        <p:nvPicPr>
          <p:cNvPr id="43014" name="Picture 6" descr="ผลการค้นหารูปภาพสำหรับ member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21558" y="4664556"/>
            <a:ext cx="1958954" cy="1958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58259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p:nvPr/>
        </p:nvSpPr>
        <p:spPr>
          <a:xfrm>
            <a:off x="96618" y="-3343"/>
            <a:ext cx="8942314" cy="706925"/>
          </a:xfrm>
          <a:prstGeom prst="rect">
            <a:avLst/>
          </a:prstGeom>
          <a:noFill/>
          <a:ln w="12700" algn="ctr">
            <a:noFill/>
            <a:miter lim="800000"/>
            <a:headEnd/>
            <a:tailEnd/>
          </a:ln>
          <a:effectLst/>
        </p:spPr>
        <p:txBody>
          <a:bodyPr lIns="90488" tIns="44450" rIns="90488" bIns="44450" anchor="b"/>
          <a:lstStyle/>
          <a:p>
            <a:pPr defTabSz="762000" fontAlgn="base">
              <a:lnSpc>
                <a:spcPct val="85000"/>
              </a:lnSpc>
              <a:spcBef>
                <a:spcPct val="0"/>
              </a:spcBef>
              <a:spcAft>
                <a:spcPct val="0"/>
              </a:spcAft>
            </a:pPr>
            <a:r>
              <a:rPr lang="en-US" sz="4000" b="1" dirty="0" smtClean="0">
                <a:solidFill>
                  <a:prstClr val="black"/>
                </a:solidFill>
                <a:latin typeface="Browallia New" pitchFamily="34" charset="-34"/>
                <a:cs typeface="Browallia New" pitchFamily="34" charset="-34"/>
              </a:rPr>
              <a:t>SET CORPORATE GOVERNANCE REPORT 2017</a:t>
            </a:r>
            <a:endParaRPr lang="en-US" sz="4000" b="1" dirty="0">
              <a:solidFill>
                <a:prstClr val="black"/>
              </a:solidFill>
              <a:latin typeface="Browallia New" pitchFamily="34" charset="-34"/>
              <a:cs typeface="Browallia New" pitchFamily="34" charset="-34"/>
            </a:endParaRPr>
          </a:p>
        </p:txBody>
      </p:sp>
      <p:sp>
        <p:nvSpPr>
          <p:cNvPr id="5" name="Rectangle 1114"/>
          <p:cNvSpPr>
            <a:spLocks noChangeArrowheads="1"/>
          </p:cNvSpPr>
          <p:nvPr/>
        </p:nvSpPr>
        <p:spPr bwMode="auto">
          <a:xfrm>
            <a:off x="0" y="1029477"/>
            <a:ext cx="9143999" cy="1103379"/>
          </a:xfrm>
          <a:prstGeom prst="rect">
            <a:avLst/>
          </a:prstGeom>
          <a:noFill/>
          <a:ln w="9525">
            <a:noFill/>
            <a:miter lim="800000"/>
            <a:headEnd/>
            <a:tailEnd/>
          </a:ln>
          <a:effectLst/>
        </p:spPr>
        <p:txBody>
          <a:bodyPr wrap="square">
            <a:spAutoFit/>
          </a:bodyPr>
          <a:lstStyle>
            <a:defPPr>
              <a:defRPr lang="en-US"/>
            </a:defPPr>
            <a:lvl1pPr algn="ctr" rtl="0" fontAlgn="base">
              <a:spcBef>
                <a:spcPct val="0"/>
              </a:spcBef>
              <a:spcAft>
                <a:spcPct val="0"/>
              </a:spcAft>
              <a:defRPr kern="1200">
                <a:solidFill>
                  <a:schemeClr val="tx1"/>
                </a:solidFill>
                <a:latin typeface="Arial" pitchFamily="34" charset="0"/>
                <a:ea typeface="+mn-ea"/>
                <a:cs typeface="+mn-cs"/>
              </a:defRPr>
            </a:lvl1pPr>
            <a:lvl2pPr marL="457200" algn="ctr" rtl="0" fontAlgn="base">
              <a:spcBef>
                <a:spcPct val="0"/>
              </a:spcBef>
              <a:spcAft>
                <a:spcPct val="0"/>
              </a:spcAft>
              <a:defRPr kern="1200">
                <a:solidFill>
                  <a:schemeClr val="tx1"/>
                </a:solidFill>
                <a:latin typeface="Arial" pitchFamily="34" charset="0"/>
                <a:ea typeface="+mn-ea"/>
                <a:cs typeface="+mn-cs"/>
              </a:defRPr>
            </a:lvl2pPr>
            <a:lvl3pPr marL="914400" algn="ctr" rtl="0" fontAlgn="base">
              <a:spcBef>
                <a:spcPct val="0"/>
              </a:spcBef>
              <a:spcAft>
                <a:spcPct val="0"/>
              </a:spcAft>
              <a:defRPr kern="1200">
                <a:solidFill>
                  <a:schemeClr val="tx1"/>
                </a:solidFill>
                <a:latin typeface="Arial" pitchFamily="34" charset="0"/>
                <a:ea typeface="+mn-ea"/>
                <a:cs typeface="+mn-cs"/>
              </a:defRPr>
            </a:lvl3pPr>
            <a:lvl4pPr marL="1371600" algn="ctr" rtl="0" fontAlgn="base">
              <a:spcBef>
                <a:spcPct val="0"/>
              </a:spcBef>
              <a:spcAft>
                <a:spcPct val="0"/>
              </a:spcAft>
              <a:defRPr kern="1200">
                <a:solidFill>
                  <a:schemeClr val="tx1"/>
                </a:solidFill>
                <a:latin typeface="Arial" pitchFamily="34" charset="0"/>
                <a:ea typeface="+mn-ea"/>
                <a:cs typeface="+mn-cs"/>
              </a:defRPr>
            </a:lvl4pPr>
            <a:lvl5pPr marL="1828800" algn="ct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0" marR="0" lvl="0" indent="0" defTabSz="914400" rtl="0" eaLnBrk="1" fontAlgn="base" latinLnBrk="0" hangingPunct="1">
              <a:lnSpc>
                <a:spcPct val="90000"/>
              </a:lnSpc>
              <a:spcBef>
                <a:spcPct val="0"/>
              </a:spcBef>
              <a:spcAft>
                <a:spcPct val="0"/>
              </a:spcAft>
              <a:buClrTx/>
              <a:buSzTx/>
              <a:buFontTx/>
              <a:buNone/>
              <a:tabLst/>
              <a:defRPr/>
            </a:pPr>
            <a:r>
              <a:rPr lang="en-US" sz="3600" b="1" i="1" dirty="0" smtClean="0">
                <a:solidFill>
                  <a:srgbClr val="C0504D"/>
                </a:solidFill>
                <a:latin typeface="BrowalliaUPC" pitchFamily="34" charset="-34"/>
                <a:cs typeface="BrowalliaUPC" pitchFamily="34" charset="-34"/>
              </a:rPr>
              <a:t>Among the board of directors, </a:t>
            </a:r>
          </a:p>
          <a:p>
            <a:pPr marL="0" marR="0" lvl="0" indent="0" defTabSz="914400" rtl="0" eaLnBrk="1" fontAlgn="base" latinLnBrk="0" hangingPunct="1">
              <a:lnSpc>
                <a:spcPct val="90000"/>
              </a:lnSpc>
              <a:spcBef>
                <a:spcPct val="0"/>
              </a:spcBef>
              <a:spcAft>
                <a:spcPct val="0"/>
              </a:spcAft>
              <a:buClrTx/>
              <a:buSzTx/>
              <a:buFontTx/>
              <a:buNone/>
              <a:tabLst/>
              <a:defRPr/>
            </a:pPr>
            <a:r>
              <a:rPr lang="en-US" sz="3600" b="1" i="1" dirty="0" smtClean="0">
                <a:solidFill>
                  <a:srgbClr val="C0504D"/>
                </a:solidFill>
                <a:latin typeface="BrowalliaUPC" pitchFamily="34" charset="-34"/>
                <a:cs typeface="BrowalliaUPC" pitchFamily="34" charset="-34"/>
              </a:rPr>
              <a:t>how many are independent directors?</a:t>
            </a:r>
            <a:endParaRPr kumimoji="0" lang="th-TH" sz="3600" b="1" i="1" u="none" strike="noStrike" kern="1200" cap="none" spc="0" normalizeH="0" baseline="0" noProof="0" dirty="0">
              <a:ln>
                <a:noFill/>
              </a:ln>
              <a:solidFill>
                <a:srgbClr val="C0504D"/>
              </a:solidFill>
              <a:uLnTx/>
              <a:uFillTx/>
              <a:latin typeface="BrowalliaUPC" pitchFamily="34" charset="-34"/>
              <a:cs typeface="BrowalliaUPC" pitchFamily="34" charset="-34"/>
            </a:endParaRPr>
          </a:p>
        </p:txBody>
      </p:sp>
      <p:graphicFrame>
        <p:nvGraphicFramePr>
          <p:cNvPr id="8" name="วัตถุ 5"/>
          <p:cNvGraphicFramePr>
            <a:graphicFrameLocks noChangeAspect="1"/>
          </p:cNvGraphicFramePr>
          <p:nvPr>
            <p:extLst>
              <p:ext uri="{D42A27DB-BD31-4B8C-83A1-F6EECF244321}">
                <p14:modId xmlns:p14="http://schemas.microsoft.com/office/powerpoint/2010/main" val="158618279"/>
              </p:ext>
            </p:extLst>
          </p:nvPr>
        </p:nvGraphicFramePr>
        <p:xfrm>
          <a:off x="848759" y="2132856"/>
          <a:ext cx="7438032" cy="44624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620848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7308" y="-14229"/>
            <a:ext cx="8942314" cy="706925"/>
          </a:xfrm>
          <a:prstGeom prst="rect">
            <a:avLst/>
          </a:prstGeom>
          <a:noFill/>
          <a:ln w="12700" algn="ctr">
            <a:noFill/>
            <a:miter lim="800000"/>
            <a:headEnd/>
            <a:tailEnd/>
          </a:ln>
          <a:effectLst/>
        </p:spPr>
        <p:txBody>
          <a:bodyPr lIns="90488" tIns="44450" rIns="90488" bIns="44450" anchor="b"/>
          <a:lstStyle/>
          <a:p>
            <a:pPr defTabSz="762000" fontAlgn="base">
              <a:lnSpc>
                <a:spcPct val="85000"/>
              </a:lnSpc>
              <a:spcBef>
                <a:spcPct val="0"/>
              </a:spcBef>
              <a:spcAft>
                <a:spcPct val="0"/>
              </a:spcAft>
            </a:pPr>
            <a:r>
              <a:rPr lang="en-US" sz="4000" b="1" dirty="0" smtClean="0">
                <a:solidFill>
                  <a:prstClr val="black"/>
                </a:solidFill>
                <a:latin typeface="Browallia New" pitchFamily="34" charset="-34"/>
                <a:cs typeface="Browallia New" pitchFamily="34" charset="-34"/>
              </a:rPr>
              <a:t>SET CORPORATE GOVERNANCE REPORT 2017</a:t>
            </a:r>
            <a:endParaRPr lang="en-US" sz="4000" b="1" dirty="0">
              <a:solidFill>
                <a:prstClr val="black"/>
              </a:solidFill>
              <a:latin typeface="Browallia New" pitchFamily="34" charset="-34"/>
              <a:cs typeface="Browallia New" pitchFamily="34" charset="-34"/>
            </a:endParaRPr>
          </a:p>
        </p:txBody>
      </p:sp>
      <p:sp>
        <p:nvSpPr>
          <p:cNvPr id="5" name="Rectangle 1114"/>
          <p:cNvSpPr>
            <a:spLocks noChangeArrowheads="1"/>
          </p:cNvSpPr>
          <p:nvPr/>
        </p:nvSpPr>
        <p:spPr bwMode="auto">
          <a:xfrm>
            <a:off x="216024" y="935697"/>
            <a:ext cx="4211960" cy="904863"/>
          </a:xfrm>
          <a:prstGeom prst="rect">
            <a:avLst/>
          </a:prstGeom>
          <a:noFill/>
          <a:ln w="9525">
            <a:noFill/>
            <a:miter lim="800000"/>
            <a:headEnd/>
            <a:tailEnd/>
          </a:ln>
          <a:effectLst/>
        </p:spPr>
        <p:txBody>
          <a:bodyPr wrap="square">
            <a:spAutoFit/>
          </a:bodyPr>
          <a:lstStyle>
            <a:defPPr>
              <a:defRPr lang="en-US"/>
            </a:defPPr>
            <a:lvl1pPr algn="ctr" rtl="0" fontAlgn="base">
              <a:spcBef>
                <a:spcPct val="0"/>
              </a:spcBef>
              <a:spcAft>
                <a:spcPct val="0"/>
              </a:spcAft>
              <a:defRPr kern="1200">
                <a:solidFill>
                  <a:schemeClr val="tx1"/>
                </a:solidFill>
                <a:latin typeface="Arial" pitchFamily="34" charset="0"/>
                <a:ea typeface="+mn-ea"/>
                <a:cs typeface="+mn-cs"/>
              </a:defRPr>
            </a:lvl1pPr>
            <a:lvl2pPr marL="457200" algn="ctr" rtl="0" fontAlgn="base">
              <a:spcBef>
                <a:spcPct val="0"/>
              </a:spcBef>
              <a:spcAft>
                <a:spcPct val="0"/>
              </a:spcAft>
              <a:defRPr kern="1200">
                <a:solidFill>
                  <a:schemeClr val="tx1"/>
                </a:solidFill>
                <a:latin typeface="Arial" pitchFamily="34" charset="0"/>
                <a:ea typeface="+mn-ea"/>
                <a:cs typeface="+mn-cs"/>
              </a:defRPr>
            </a:lvl2pPr>
            <a:lvl3pPr marL="914400" algn="ctr" rtl="0" fontAlgn="base">
              <a:spcBef>
                <a:spcPct val="0"/>
              </a:spcBef>
              <a:spcAft>
                <a:spcPct val="0"/>
              </a:spcAft>
              <a:defRPr kern="1200">
                <a:solidFill>
                  <a:schemeClr val="tx1"/>
                </a:solidFill>
                <a:latin typeface="Arial" pitchFamily="34" charset="0"/>
                <a:ea typeface="+mn-ea"/>
                <a:cs typeface="+mn-cs"/>
              </a:defRPr>
            </a:lvl3pPr>
            <a:lvl4pPr marL="1371600" algn="ctr" rtl="0" fontAlgn="base">
              <a:spcBef>
                <a:spcPct val="0"/>
              </a:spcBef>
              <a:spcAft>
                <a:spcPct val="0"/>
              </a:spcAft>
              <a:defRPr kern="1200">
                <a:solidFill>
                  <a:schemeClr val="tx1"/>
                </a:solidFill>
                <a:latin typeface="Arial" pitchFamily="34" charset="0"/>
                <a:ea typeface="+mn-ea"/>
                <a:cs typeface="+mn-cs"/>
              </a:defRPr>
            </a:lvl4pPr>
            <a:lvl5pPr marL="1828800" algn="ct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0" marR="0" lvl="0" indent="0" defTabSz="914400" rtl="0" eaLnBrk="1" fontAlgn="base" latinLnBrk="0" hangingPunct="1">
              <a:lnSpc>
                <a:spcPct val="80000"/>
              </a:lnSpc>
              <a:spcBef>
                <a:spcPct val="0"/>
              </a:spcBef>
              <a:spcAft>
                <a:spcPct val="0"/>
              </a:spcAft>
              <a:buClrTx/>
              <a:buSzTx/>
              <a:buFontTx/>
              <a:buNone/>
              <a:tabLst/>
              <a:defRPr/>
            </a:pPr>
            <a:r>
              <a:rPr lang="en-US" sz="3200" b="1" i="1" dirty="0" smtClean="0">
                <a:solidFill>
                  <a:srgbClr val="C0504D"/>
                </a:solidFill>
                <a:latin typeface="Browallia New" panose="020B0604020202020204" pitchFamily="34" charset="-34"/>
                <a:cs typeface="Browallia New" panose="020B0604020202020204" pitchFamily="34" charset="-34"/>
              </a:rPr>
              <a:t>Is the Chairman of the board an independent director?</a:t>
            </a:r>
            <a:endParaRPr kumimoji="0" lang="th-TH" sz="3200" b="1" i="1" u="none" strike="noStrike" kern="1200" cap="none" spc="0" normalizeH="0" baseline="0" noProof="0" dirty="0">
              <a:ln>
                <a:noFill/>
              </a:ln>
              <a:solidFill>
                <a:srgbClr val="C0504D"/>
              </a:solidFill>
              <a:uLnTx/>
              <a:uFillTx/>
              <a:latin typeface="Browallia New" panose="020B0604020202020204" pitchFamily="34" charset="-34"/>
              <a:cs typeface="Browallia New" panose="020B0604020202020204" pitchFamily="34" charset="-34"/>
            </a:endParaRPr>
          </a:p>
        </p:txBody>
      </p:sp>
      <p:graphicFrame>
        <p:nvGraphicFramePr>
          <p:cNvPr id="6" name="วัตถุ 5"/>
          <p:cNvGraphicFramePr>
            <a:graphicFrameLocks noChangeAspect="1"/>
          </p:cNvGraphicFramePr>
          <p:nvPr>
            <p:extLst>
              <p:ext uri="{D42A27DB-BD31-4B8C-83A1-F6EECF244321}">
                <p14:modId xmlns:p14="http://schemas.microsoft.com/office/powerpoint/2010/main" val="2795268832"/>
              </p:ext>
            </p:extLst>
          </p:nvPr>
        </p:nvGraphicFramePr>
        <p:xfrm>
          <a:off x="4810554" y="1772816"/>
          <a:ext cx="3734851" cy="4608512"/>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1114"/>
          <p:cNvSpPr>
            <a:spLocks noChangeArrowheads="1"/>
          </p:cNvSpPr>
          <p:nvPr/>
        </p:nvSpPr>
        <p:spPr bwMode="auto">
          <a:xfrm>
            <a:off x="4644008" y="930492"/>
            <a:ext cx="4067944" cy="904863"/>
          </a:xfrm>
          <a:prstGeom prst="rect">
            <a:avLst/>
          </a:prstGeom>
          <a:noFill/>
          <a:ln w="9525">
            <a:noFill/>
            <a:miter lim="800000"/>
            <a:headEnd/>
            <a:tailEnd/>
          </a:ln>
          <a:effectLst/>
        </p:spPr>
        <p:txBody>
          <a:bodyPr wrap="square">
            <a:spAutoFit/>
          </a:bodyPr>
          <a:lstStyle>
            <a:defPPr>
              <a:defRPr lang="en-US"/>
            </a:defPPr>
            <a:lvl1pPr algn="ctr" rtl="0" fontAlgn="base">
              <a:spcBef>
                <a:spcPct val="0"/>
              </a:spcBef>
              <a:spcAft>
                <a:spcPct val="0"/>
              </a:spcAft>
              <a:defRPr kern="1200">
                <a:solidFill>
                  <a:schemeClr val="tx1"/>
                </a:solidFill>
                <a:latin typeface="Arial" pitchFamily="34" charset="0"/>
                <a:ea typeface="+mn-ea"/>
                <a:cs typeface="+mn-cs"/>
              </a:defRPr>
            </a:lvl1pPr>
            <a:lvl2pPr marL="457200" algn="ctr" rtl="0" fontAlgn="base">
              <a:spcBef>
                <a:spcPct val="0"/>
              </a:spcBef>
              <a:spcAft>
                <a:spcPct val="0"/>
              </a:spcAft>
              <a:defRPr kern="1200">
                <a:solidFill>
                  <a:schemeClr val="tx1"/>
                </a:solidFill>
                <a:latin typeface="Arial" pitchFamily="34" charset="0"/>
                <a:ea typeface="+mn-ea"/>
                <a:cs typeface="+mn-cs"/>
              </a:defRPr>
            </a:lvl2pPr>
            <a:lvl3pPr marL="914400" algn="ctr" rtl="0" fontAlgn="base">
              <a:spcBef>
                <a:spcPct val="0"/>
              </a:spcBef>
              <a:spcAft>
                <a:spcPct val="0"/>
              </a:spcAft>
              <a:defRPr kern="1200">
                <a:solidFill>
                  <a:schemeClr val="tx1"/>
                </a:solidFill>
                <a:latin typeface="Arial" pitchFamily="34" charset="0"/>
                <a:ea typeface="+mn-ea"/>
                <a:cs typeface="+mn-cs"/>
              </a:defRPr>
            </a:lvl3pPr>
            <a:lvl4pPr marL="1371600" algn="ctr" rtl="0" fontAlgn="base">
              <a:spcBef>
                <a:spcPct val="0"/>
              </a:spcBef>
              <a:spcAft>
                <a:spcPct val="0"/>
              </a:spcAft>
              <a:defRPr kern="1200">
                <a:solidFill>
                  <a:schemeClr val="tx1"/>
                </a:solidFill>
                <a:latin typeface="Arial" pitchFamily="34" charset="0"/>
                <a:ea typeface="+mn-ea"/>
                <a:cs typeface="+mn-cs"/>
              </a:defRPr>
            </a:lvl4pPr>
            <a:lvl5pPr marL="1828800" algn="ct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0" marR="0" lvl="0" indent="0" defTabSz="914400" rtl="0" eaLnBrk="1" fontAlgn="base" latinLnBrk="0" hangingPunct="1">
              <a:lnSpc>
                <a:spcPct val="80000"/>
              </a:lnSpc>
              <a:spcBef>
                <a:spcPct val="0"/>
              </a:spcBef>
              <a:spcAft>
                <a:spcPct val="0"/>
              </a:spcAft>
              <a:buClrTx/>
              <a:buSzTx/>
              <a:buFontTx/>
              <a:buNone/>
              <a:tabLst/>
              <a:defRPr/>
            </a:pPr>
            <a:r>
              <a:rPr lang="en-US" sz="3200" b="1" i="1" dirty="0" smtClean="0">
                <a:solidFill>
                  <a:srgbClr val="C0504D"/>
                </a:solidFill>
                <a:latin typeface="Browallia New" panose="020B0604020202020204" pitchFamily="34" charset="-34"/>
                <a:cs typeface="Browallia New" panose="020B0604020202020204" pitchFamily="34" charset="-34"/>
              </a:rPr>
              <a:t>Is the Chairman of the board also the CEO?</a:t>
            </a:r>
            <a:endParaRPr kumimoji="0" lang="th-TH" sz="3200" b="1" i="1" u="none" strike="noStrike" kern="1200" cap="none" spc="0" normalizeH="0" baseline="0" noProof="0" dirty="0">
              <a:ln>
                <a:noFill/>
              </a:ln>
              <a:solidFill>
                <a:srgbClr val="C0504D"/>
              </a:solidFill>
              <a:uLnTx/>
              <a:uFillTx/>
              <a:latin typeface="Browallia New" panose="020B0604020202020204" pitchFamily="34" charset="-34"/>
              <a:cs typeface="Browallia New" panose="020B0604020202020204" pitchFamily="34" charset="-34"/>
            </a:endParaRPr>
          </a:p>
        </p:txBody>
      </p:sp>
      <p:graphicFrame>
        <p:nvGraphicFramePr>
          <p:cNvPr id="8" name="วัตถุ 5"/>
          <p:cNvGraphicFramePr>
            <a:graphicFrameLocks noChangeAspect="1"/>
          </p:cNvGraphicFramePr>
          <p:nvPr>
            <p:extLst>
              <p:ext uri="{D42A27DB-BD31-4B8C-83A1-F6EECF244321}">
                <p14:modId xmlns:p14="http://schemas.microsoft.com/office/powerpoint/2010/main" val="976009165"/>
              </p:ext>
            </p:extLst>
          </p:nvPr>
        </p:nvGraphicFramePr>
        <p:xfrm>
          <a:off x="467544" y="1556792"/>
          <a:ext cx="3653289" cy="45365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33311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eft-Right Arrow 2"/>
          <p:cNvSpPr/>
          <p:nvPr/>
        </p:nvSpPr>
        <p:spPr bwMode="auto">
          <a:xfrm>
            <a:off x="395536" y="1556792"/>
            <a:ext cx="8248356" cy="864096"/>
          </a:xfrm>
          <a:prstGeom prst="leftRightArrow">
            <a:avLst/>
          </a:prstGeom>
          <a:gradFill flip="none" rotWithShape="1">
            <a:gsLst>
              <a:gs pos="0">
                <a:srgbClr val="1D5789"/>
              </a:gs>
              <a:gs pos="50000">
                <a:sysClr val="window" lastClr="FFFFFF"/>
              </a:gs>
              <a:gs pos="100000">
                <a:srgbClr val="F56D6D"/>
              </a:gs>
            </a:gsLst>
            <a:lin ang="10800000" scaled="1"/>
            <a:tileRect/>
          </a:gradFill>
          <a:ln>
            <a:noFill/>
          </a:ln>
          <a:effectLs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h-TH" sz="1800" b="0" i="0" u="none" strike="noStrike" kern="0" cap="none" spc="0" normalizeH="0" baseline="0" noProof="0" smtClean="0">
              <a:ln>
                <a:noFill/>
              </a:ln>
              <a:solidFill>
                <a:sysClr val="window" lastClr="FFFFFF"/>
              </a:solidFill>
              <a:effectLst/>
              <a:uLnTx/>
              <a:uFillTx/>
              <a:latin typeface="Arial" pitchFamily="34" charset="0"/>
            </a:endParaRPr>
          </a:p>
        </p:txBody>
      </p:sp>
      <p:sp>
        <p:nvSpPr>
          <p:cNvPr id="5" name="Rectangle 7"/>
          <p:cNvSpPr>
            <a:spLocks noChangeArrowheads="1"/>
          </p:cNvSpPr>
          <p:nvPr/>
        </p:nvSpPr>
        <p:spPr bwMode="auto">
          <a:xfrm>
            <a:off x="5292080" y="1756692"/>
            <a:ext cx="3013450" cy="59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algn="r" defTabSz="762000">
              <a:spcBef>
                <a:spcPts val="600"/>
              </a:spcBef>
              <a:spcAft>
                <a:spcPts val="600"/>
              </a:spcAft>
              <a:buClr>
                <a:schemeClr val="accent2"/>
              </a:buClr>
              <a:buSzPct val="80000"/>
              <a:defRPr/>
            </a:pPr>
            <a:r>
              <a:rPr lang="en-US" sz="2600" b="1" dirty="0" smtClean="0">
                <a:solidFill>
                  <a:schemeClr val="bg1"/>
                </a:solidFill>
                <a:latin typeface="Browallia New" pitchFamily="34" charset="-34"/>
                <a:cs typeface="Browallia New" pitchFamily="34" charset="-34"/>
              </a:rPr>
              <a:t>P E R F O R M A N C E</a:t>
            </a:r>
            <a:endParaRPr lang="en-US" sz="2600" b="1" u="sng" dirty="0">
              <a:solidFill>
                <a:schemeClr val="bg1"/>
              </a:solidFill>
              <a:latin typeface="Browallia New" pitchFamily="34" charset="-34"/>
              <a:cs typeface="Browallia New" pitchFamily="34" charset="-34"/>
            </a:endParaRPr>
          </a:p>
        </p:txBody>
      </p:sp>
      <p:sp>
        <p:nvSpPr>
          <p:cNvPr id="6" name="Rectangle 8"/>
          <p:cNvSpPr>
            <a:spLocks noChangeArrowheads="1"/>
          </p:cNvSpPr>
          <p:nvPr/>
        </p:nvSpPr>
        <p:spPr bwMode="auto">
          <a:xfrm>
            <a:off x="733804" y="1756692"/>
            <a:ext cx="2228301" cy="59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algn="thaiDist" defTabSz="762000">
              <a:spcBef>
                <a:spcPts val="600"/>
              </a:spcBef>
              <a:spcAft>
                <a:spcPts val="600"/>
              </a:spcAft>
              <a:buClr>
                <a:schemeClr val="accent2"/>
              </a:buClr>
              <a:buSzPct val="80000"/>
              <a:defRPr/>
            </a:pPr>
            <a:r>
              <a:rPr lang="en-US" sz="2600" b="1" dirty="0" smtClean="0">
                <a:solidFill>
                  <a:schemeClr val="bg1"/>
                </a:solidFill>
                <a:latin typeface="Browallia New" pitchFamily="34" charset="-34"/>
                <a:cs typeface="Browallia New" pitchFamily="34" charset="-34"/>
              </a:rPr>
              <a:t>C O M P L I A N C E</a:t>
            </a:r>
            <a:endParaRPr lang="en-US" sz="2600" b="1" u="sng" dirty="0">
              <a:solidFill>
                <a:schemeClr val="bg1"/>
              </a:solidFill>
              <a:latin typeface="Browallia New" pitchFamily="34" charset="-34"/>
              <a:cs typeface="Browallia New" pitchFamily="34" charset="-34"/>
            </a:endParaRPr>
          </a:p>
        </p:txBody>
      </p:sp>
      <p:sp>
        <p:nvSpPr>
          <p:cNvPr id="7" name="Rectangle 13"/>
          <p:cNvSpPr>
            <a:spLocks noChangeArrowheads="1"/>
          </p:cNvSpPr>
          <p:nvPr/>
        </p:nvSpPr>
        <p:spPr bwMode="auto">
          <a:xfrm>
            <a:off x="0" y="1142738"/>
            <a:ext cx="9144000" cy="342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0" marR="0" lvl="0" indent="0" algn="ctr" defTabSz="762000" eaLnBrk="1" fontAlgn="auto" latinLnBrk="0" hangingPunct="1">
              <a:lnSpc>
                <a:spcPct val="60000"/>
              </a:lnSpc>
              <a:spcBef>
                <a:spcPts val="0"/>
              </a:spcBef>
              <a:spcAft>
                <a:spcPts val="0"/>
              </a:spcAft>
              <a:buClr>
                <a:srgbClr val="C0504D"/>
              </a:buClr>
              <a:buSzPct val="80000"/>
              <a:buFontTx/>
              <a:buNone/>
              <a:tabLst/>
              <a:defRPr/>
            </a:pPr>
            <a:r>
              <a:rPr kumimoji="0" lang="en-US" sz="3600" b="1" i="0" u="none" strike="noStrike" kern="0" cap="none" spc="0" normalizeH="0" baseline="0" noProof="0" dirty="0" smtClean="0">
                <a:ln>
                  <a:noFill/>
                </a:ln>
                <a:solidFill>
                  <a:sysClr val="windowText" lastClr="000000">
                    <a:lumMod val="85000"/>
                    <a:lumOff val="15000"/>
                  </a:sysClr>
                </a:solidFill>
                <a:effectLst/>
                <a:uLnTx/>
                <a:uFillTx/>
                <a:latin typeface="Browallia New" pitchFamily="34" charset="-34"/>
                <a:cs typeface="Browallia New" pitchFamily="34" charset="-34"/>
              </a:rPr>
              <a:t>Expected Role of Independent Directors</a:t>
            </a:r>
            <a:endParaRPr kumimoji="0" lang="en-US" sz="3600" b="1" i="0" u="none" strike="noStrike" kern="0" cap="none" spc="0" normalizeH="0" baseline="0" noProof="0" dirty="0">
              <a:ln>
                <a:noFill/>
              </a:ln>
              <a:solidFill>
                <a:sysClr val="windowText" lastClr="000000">
                  <a:lumMod val="85000"/>
                  <a:lumOff val="15000"/>
                </a:sysClr>
              </a:solidFill>
              <a:effectLst/>
              <a:uLnTx/>
              <a:uFillTx/>
              <a:latin typeface="Browallia New" pitchFamily="34" charset="-34"/>
              <a:cs typeface="Browallia New" pitchFamily="34" charset="-34"/>
            </a:endParaRPr>
          </a:p>
        </p:txBody>
      </p:sp>
      <p:sp>
        <p:nvSpPr>
          <p:cNvPr id="8" name="Rectangle 5"/>
          <p:cNvSpPr/>
          <p:nvPr/>
        </p:nvSpPr>
        <p:spPr bwMode="auto">
          <a:xfrm flipH="1">
            <a:off x="380346" y="2492896"/>
            <a:ext cx="4104456" cy="3744416"/>
          </a:xfrm>
          <a:prstGeom prst="rect">
            <a:avLst/>
          </a:prstGeom>
          <a:solidFill>
            <a:srgbClr val="C0504D">
              <a:lumMod val="20000"/>
              <a:lumOff val="80000"/>
            </a:srgbClr>
          </a:solidFill>
          <a:ln>
            <a:noFill/>
          </a:ln>
          <a:effectLs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Arial" pitchFamily="34" charset="0"/>
            </a:endParaRPr>
          </a:p>
        </p:txBody>
      </p:sp>
      <p:sp>
        <p:nvSpPr>
          <p:cNvPr id="9" name="Rectangle 6"/>
          <p:cNvSpPr/>
          <p:nvPr/>
        </p:nvSpPr>
        <p:spPr bwMode="auto">
          <a:xfrm>
            <a:off x="4484802" y="2492896"/>
            <a:ext cx="4191654" cy="3744416"/>
          </a:xfrm>
          <a:prstGeom prst="rect">
            <a:avLst/>
          </a:prstGeom>
          <a:solidFill>
            <a:srgbClr val="4F81BD">
              <a:lumMod val="40000"/>
              <a:lumOff val="60000"/>
            </a:srgbClr>
          </a:solidFill>
          <a:ln>
            <a:noFill/>
          </a:ln>
          <a:effectLs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Arial" pitchFamily="34" charset="0"/>
            </a:endParaRPr>
          </a:p>
        </p:txBody>
      </p:sp>
      <p:sp>
        <p:nvSpPr>
          <p:cNvPr id="10" name="TextBox 9"/>
          <p:cNvSpPr txBox="1"/>
          <p:nvPr/>
        </p:nvSpPr>
        <p:spPr>
          <a:xfrm>
            <a:off x="395536" y="2791814"/>
            <a:ext cx="4106021" cy="1361911"/>
          </a:xfrm>
          <a:prstGeom prst="rect">
            <a:avLst/>
          </a:prstGeom>
          <a:noFill/>
        </p:spPr>
        <p:txBody>
          <a:bodyPr wrap="square" rtlCol="0">
            <a:spAutoFit/>
          </a:bodyPr>
          <a:lstStyle/>
          <a:p>
            <a:pPr marL="0" marR="0" lvl="0" indent="0" algn="ctr" defTabSz="914400" eaLnBrk="1" fontAlgn="auto" latinLnBrk="0" hangingPunct="1">
              <a:lnSpc>
                <a:spcPct val="85000"/>
              </a:lnSpc>
              <a:spcBef>
                <a:spcPts val="0"/>
              </a:spcBef>
              <a:spcAft>
                <a:spcPts val="0"/>
              </a:spcAft>
              <a:buClrTx/>
              <a:buSzTx/>
              <a:buFontTx/>
              <a:buNone/>
              <a:tabLst/>
              <a:defRPr/>
            </a:pPr>
            <a:r>
              <a:rPr lang="en-US" kern="0" dirty="0">
                <a:solidFill>
                  <a:sysClr val="windowText" lastClr="000000"/>
                </a:solidFill>
                <a:latin typeface="Browallia New" pitchFamily="34" charset="-34"/>
                <a:cs typeface="Browallia New" pitchFamily="34" charset="-34"/>
              </a:rPr>
              <a:t>T</a:t>
            </a:r>
            <a:r>
              <a:rPr kumimoji="0" lang="en-US" b="0" i="0" u="none" strike="noStrike" kern="0" cap="none" spc="0" normalizeH="0" baseline="0" noProof="0" dirty="0" smtClean="0">
                <a:ln>
                  <a:noFill/>
                </a:ln>
                <a:solidFill>
                  <a:sysClr val="windowText" lastClr="000000"/>
                </a:solidFill>
                <a:effectLst/>
                <a:uLnTx/>
                <a:uFillTx/>
                <a:latin typeface="Browallia New" pitchFamily="34" charset="-34"/>
                <a:cs typeface="Browallia New" pitchFamily="34" charset="-34"/>
              </a:rPr>
              <a:t>he independent </a:t>
            </a:r>
          </a:p>
          <a:p>
            <a:pPr marL="0" marR="0" lvl="0" indent="0" algn="ctr" defTabSz="914400" eaLnBrk="1" fontAlgn="auto" latinLnBrk="0" hangingPunct="1">
              <a:lnSpc>
                <a:spcPct val="85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Browallia New" pitchFamily="34" charset="-34"/>
                <a:cs typeface="Browallia New" pitchFamily="34" charset="-34"/>
              </a:rPr>
              <a:t>directors are expected to play </a:t>
            </a:r>
          </a:p>
          <a:p>
            <a:pPr marL="0" marR="0" lvl="0" indent="0" algn="ctr" defTabSz="914400" eaLnBrk="1" fontAlgn="auto" latinLnBrk="0" hangingPunct="1">
              <a:lnSpc>
                <a:spcPct val="85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Browallia New" pitchFamily="34" charset="-34"/>
                <a:cs typeface="Browallia New" pitchFamily="34" charset="-34"/>
              </a:rPr>
              <a:t>the role of </a:t>
            </a:r>
            <a:r>
              <a:rPr kumimoji="0" lang="en-US" b="1" i="0" u="none" strike="noStrike" kern="0" cap="none" spc="0" normalizeH="0" baseline="0" noProof="0" dirty="0" smtClean="0">
                <a:ln>
                  <a:noFill/>
                </a:ln>
                <a:solidFill>
                  <a:sysClr val="windowText" lastClr="000000"/>
                </a:solidFill>
                <a:effectLst/>
                <a:uLnTx/>
                <a:uFillTx/>
                <a:latin typeface="Browallia New" pitchFamily="34" charset="-34"/>
                <a:cs typeface="Browallia New" pitchFamily="34" charset="-34"/>
              </a:rPr>
              <a:t>whistle-blowers</a:t>
            </a:r>
            <a:r>
              <a:rPr kumimoji="0" lang="en-US" b="0" i="0" u="none" strike="noStrike" kern="0" cap="none" spc="0" normalizeH="0" baseline="0" noProof="0" dirty="0" smtClean="0">
                <a:ln>
                  <a:noFill/>
                </a:ln>
                <a:solidFill>
                  <a:sysClr val="windowText" lastClr="000000"/>
                </a:solidFill>
                <a:effectLst/>
                <a:uLnTx/>
                <a:uFillTx/>
                <a:latin typeface="Browallia New" pitchFamily="34" charset="-34"/>
                <a:cs typeface="Browallia New" pitchFamily="34" charset="-34"/>
              </a:rPr>
              <a:t> </a:t>
            </a:r>
          </a:p>
          <a:p>
            <a:pPr marL="0" marR="0" lvl="0" indent="0" algn="ctr" defTabSz="914400" eaLnBrk="1" fontAlgn="auto" latinLnBrk="0" hangingPunct="1">
              <a:lnSpc>
                <a:spcPct val="85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Browallia New" pitchFamily="34" charset="-34"/>
                <a:cs typeface="Browallia New" pitchFamily="34" charset="-34"/>
              </a:rPr>
              <a:t>on the board.</a:t>
            </a:r>
            <a:endParaRPr kumimoji="0" lang="en-US" b="0" i="0" u="none" strike="noStrike" kern="0" cap="none" spc="0" normalizeH="0" baseline="0" noProof="0" dirty="0">
              <a:ln>
                <a:noFill/>
              </a:ln>
              <a:solidFill>
                <a:sysClr val="windowText" lastClr="000000"/>
              </a:solidFill>
              <a:effectLst/>
              <a:uLnTx/>
              <a:uFillTx/>
              <a:latin typeface="Browallia New" pitchFamily="34" charset="-34"/>
              <a:cs typeface="Browallia New" pitchFamily="34" charset="-34"/>
            </a:endParaRPr>
          </a:p>
        </p:txBody>
      </p:sp>
      <p:sp>
        <p:nvSpPr>
          <p:cNvPr id="11" name="TextBox 10"/>
          <p:cNvSpPr txBox="1"/>
          <p:nvPr/>
        </p:nvSpPr>
        <p:spPr>
          <a:xfrm>
            <a:off x="4501557" y="2818663"/>
            <a:ext cx="4174899" cy="1661993"/>
          </a:xfrm>
          <a:prstGeom prst="rect">
            <a:avLst/>
          </a:prstGeom>
          <a:noFill/>
        </p:spPr>
        <p:txBody>
          <a:bodyPr wrap="square" rtlCol="0">
            <a:spAutoFit/>
          </a:bodyPr>
          <a:lstStyle/>
          <a:p>
            <a:pPr marL="0" marR="0" lvl="0" indent="0" algn="ctr" defTabSz="914400" eaLnBrk="1" fontAlgn="auto" latinLnBrk="0" hangingPunct="1">
              <a:lnSpc>
                <a:spcPct val="85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ysClr val="windowText" lastClr="000000"/>
                </a:solidFill>
                <a:effectLst/>
                <a:uLnTx/>
                <a:uFillTx/>
                <a:latin typeface="Browallia New" pitchFamily="34" charset="-34"/>
                <a:cs typeface="Browallia New" pitchFamily="34" charset="-34"/>
              </a:rPr>
              <a:t>The</a:t>
            </a:r>
            <a:r>
              <a:rPr kumimoji="0" lang="en-US" sz="2400" b="0" i="0" u="none" strike="noStrike" kern="0" cap="none" spc="0" normalizeH="0" noProof="0" dirty="0" smtClean="0">
                <a:ln>
                  <a:noFill/>
                </a:ln>
                <a:solidFill>
                  <a:sysClr val="windowText" lastClr="000000"/>
                </a:solidFill>
                <a:effectLst/>
                <a:uLnTx/>
                <a:uFillTx/>
                <a:latin typeface="Browallia New" pitchFamily="34" charset="-34"/>
                <a:cs typeface="Browallia New" pitchFamily="34" charset="-34"/>
              </a:rPr>
              <a:t> </a:t>
            </a:r>
            <a:r>
              <a:rPr kumimoji="0" lang="en-US" sz="2400" b="0" i="0" u="none" strike="noStrike" kern="0" cap="none" spc="0" normalizeH="0" baseline="0" noProof="0" dirty="0" smtClean="0">
                <a:ln>
                  <a:noFill/>
                </a:ln>
                <a:solidFill>
                  <a:sysClr val="windowText" lastClr="000000"/>
                </a:solidFill>
                <a:effectLst/>
                <a:uLnTx/>
                <a:uFillTx/>
                <a:latin typeface="Browallia New" pitchFamily="34" charset="-34"/>
                <a:cs typeface="Browallia New" pitchFamily="34" charset="-34"/>
              </a:rPr>
              <a:t>independent directors can examine issues from diverse perspectives and </a:t>
            </a:r>
          </a:p>
          <a:p>
            <a:pPr marL="0" marR="0" lvl="0" indent="0" algn="ctr" defTabSz="914400" eaLnBrk="1" fontAlgn="auto" latinLnBrk="0" hangingPunct="1">
              <a:lnSpc>
                <a:spcPct val="85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ysClr val="windowText" lastClr="000000"/>
                </a:solidFill>
                <a:effectLst/>
                <a:uLnTx/>
                <a:uFillTx/>
                <a:latin typeface="Browallia New" pitchFamily="34" charset="-34"/>
                <a:cs typeface="Browallia New" pitchFamily="34" charset="-34"/>
              </a:rPr>
              <a:t>add value to overall performance</a:t>
            </a:r>
            <a:r>
              <a:rPr kumimoji="0" lang="en-US" sz="2400" b="0" i="0" u="none" strike="noStrike" kern="0" cap="none" spc="0" normalizeH="0" baseline="0" noProof="0" dirty="0" smtClean="0">
                <a:ln>
                  <a:noFill/>
                </a:ln>
                <a:solidFill>
                  <a:sysClr val="windowText" lastClr="000000"/>
                </a:solidFill>
                <a:effectLst/>
                <a:uLnTx/>
                <a:uFillTx/>
                <a:latin typeface="Browallia New" pitchFamily="34" charset="-34"/>
                <a:cs typeface="Browallia New" pitchFamily="34" charset="-34"/>
              </a:rPr>
              <a:t> </a:t>
            </a:r>
          </a:p>
          <a:p>
            <a:pPr marL="0" marR="0" lvl="0" indent="0" algn="ctr" defTabSz="914400" eaLnBrk="1" fontAlgn="auto" latinLnBrk="0" hangingPunct="1">
              <a:lnSpc>
                <a:spcPct val="85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ysClr val="windowText" lastClr="000000"/>
                </a:solidFill>
                <a:effectLst/>
                <a:uLnTx/>
                <a:uFillTx/>
                <a:latin typeface="Browallia New" pitchFamily="34" charset="-34"/>
                <a:cs typeface="Browallia New" pitchFamily="34" charset="-34"/>
              </a:rPr>
              <a:t>rather than merely examining </a:t>
            </a:r>
          </a:p>
          <a:p>
            <a:pPr marL="0" marR="0" lvl="0" indent="0" algn="ctr" defTabSz="914400" eaLnBrk="1" fontAlgn="auto" latinLnBrk="0" hangingPunct="1">
              <a:lnSpc>
                <a:spcPct val="85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ysClr val="windowText" lastClr="000000"/>
                </a:solidFill>
                <a:effectLst/>
                <a:uLnTx/>
                <a:uFillTx/>
                <a:latin typeface="Browallia New" pitchFamily="34" charset="-34"/>
                <a:cs typeface="Browallia New" pitchFamily="34" charset="-34"/>
              </a:rPr>
              <a:t>issues from a compliance angle.</a:t>
            </a:r>
            <a:endParaRPr kumimoji="0" lang="en-US" sz="2400" b="0" i="0" u="none" strike="noStrike" kern="0" cap="none" spc="0" normalizeH="0" baseline="0" noProof="0" dirty="0">
              <a:ln>
                <a:noFill/>
              </a:ln>
              <a:solidFill>
                <a:sysClr val="windowText" lastClr="000000"/>
              </a:solidFill>
              <a:effectLst/>
              <a:uLnTx/>
              <a:uFillTx/>
              <a:latin typeface="Browallia New" pitchFamily="34" charset="-34"/>
              <a:cs typeface="Browallia New" pitchFamily="34" charset="-34"/>
            </a:endParaRPr>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9001" y="4264311"/>
            <a:ext cx="2396895" cy="1612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5" descr="http://previews.123rf.com/images/michaeldb/michaeldb1203/michaeldb120300003/12498094-Team-of-business-tech-people-hold-up-technology-gear-collaboration--Stock-Photo.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31683"/>
          <a:stretch/>
        </p:blipFill>
        <p:spPr bwMode="auto">
          <a:xfrm>
            <a:off x="5547449" y="4600352"/>
            <a:ext cx="2120895" cy="130181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
          <p:cNvSpPr/>
          <p:nvPr/>
        </p:nvSpPr>
        <p:spPr>
          <a:xfrm>
            <a:off x="79040" y="10154"/>
            <a:ext cx="7468871" cy="706925"/>
          </a:xfrm>
          <a:prstGeom prst="rect">
            <a:avLst/>
          </a:prstGeom>
          <a:noFill/>
          <a:ln w="12700" algn="ctr">
            <a:noFill/>
            <a:miter lim="800000"/>
            <a:headEnd/>
            <a:tailEnd/>
          </a:ln>
          <a:effectLst/>
        </p:spPr>
        <p:txBody>
          <a:bodyPr lIns="90488" tIns="44450" rIns="90488" bIns="44450" anchor="b"/>
          <a:lstStyle/>
          <a:p>
            <a:pPr defTabSz="762000" fontAlgn="base">
              <a:lnSpc>
                <a:spcPct val="85000"/>
              </a:lnSpc>
              <a:spcBef>
                <a:spcPct val="0"/>
              </a:spcBef>
              <a:spcAft>
                <a:spcPct val="0"/>
              </a:spcAft>
            </a:pPr>
            <a:r>
              <a:rPr lang="en-US" sz="4500" b="1" dirty="0" smtClean="0">
                <a:solidFill>
                  <a:prstClr val="black"/>
                </a:solidFill>
                <a:latin typeface="Browallia New" pitchFamily="34" charset="-34"/>
                <a:cs typeface="Browallia New" pitchFamily="34" charset="-34"/>
              </a:rPr>
              <a:t>SKILLS NEEDED FROM ID</a:t>
            </a:r>
            <a:r>
              <a:rPr lang="en-US" sz="3600" b="1" dirty="0" smtClean="0">
                <a:solidFill>
                  <a:prstClr val="black"/>
                </a:solidFill>
                <a:latin typeface="Browallia New" pitchFamily="34" charset="-34"/>
                <a:cs typeface="Browallia New" pitchFamily="34" charset="-34"/>
              </a:rPr>
              <a:t>S</a:t>
            </a:r>
            <a:endParaRPr lang="en-US" sz="3600" b="1" dirty="0">
              <a:solidFill>
                <a:prstClr val="black"/>
              </a:solidFill>
              <a:latin typeface="Browallia New" pitchFamily="34" charset="-34"/>
              <a:cs typeface="Browallia New" pitchFamily="34" charset="-34"/>
            </a:endParaRPr>
          </a:p>
        </p:txBody>
      </p:sp>
      <p:sp>
        <p:nvSpPr>
          <p:cNvPr id="15" name="TextBox 14"/>
          <p:cNvSpPr txBox="1"/>
          <p:nvPr/>
        </p:nvSpPr>
        <p:spPr>
          <a:xfrm>
            <a:off x="3343823" y="6541603"/>
            <a:ext cx="5371983" cy="338169"/>
          </a:xfrm>
          <a:prstGeom prst="rect">
            <a:avLst/>
          </a:prstGeom>
        </p:spPr>
        <p:txBody>
          <a:bodyPr wrap="square">
            <a:spAutoFit/>
          </a:bodyPr>
          <a:lstStyle>
            <a:lvl1pPr algn="r">
              <a:lnSpc>
                <a:spcPct val="85000"/>
              </a:lnSpc>
              <a:defRPr sz="1800">
                <a:solidFill>
                  <a:prstClr val="white">
                    <a:lumMod val="50000"/>
                  </a:prstClr>
                </a:solidFill>
                <a:latin typeface="Browallia New" pitchFamily="34" charset="-34"/>
                <a:cs typeface="Browallia New" pitchFamily="34" charset="-34"/>
              </a:defRPr>
            </a:lvl1pPr>
            <a:extLst/>
          </a:lstStyle>
          <a:p>
            <a:r>
              <a:rPr lang="en-US" dirty="0"/>
              <a:t>Source: Role of Independent Directors: Issues and Challenges, KPMG, 2011</a:t>
            </a:r>
          </a:p>
        </p:txBody>
      </p:sp>
    </p:spTree>
    <p:extLst>
      <p:ext uri="{BB962C8B-B14F-4D97-AF65-F5344CB8AC3E}">
        <p14:creationId xmlns:p14="http://schemas.microsoft.com/office/powerpoint/2010/main" val="25869112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4vector.com/i/free-vector-business-people-and-urban-construction-silhouette_128546_business-people-and-urban-construction-silhouette/surwxl.jpg"/>
          <p:cNvPicPr>
            <a:picLocks noChangeAspect="1" noChangeArrowheads="1"/>
          </p:cNvPicPr>
          <p:nvPr/>
        </p:nvPicPr>
        <p:blipFill rotWithShape="1">
          <a:blip r:embed="rId3">
            <a:extLst>
              <a:ext uri="{28A0092B-C50C-407E-A947-70E740481C1C}">
                <a14:useLocalDpi xmlns:a14="http://schemas.microsoft.com/office/drawing/2010/main" val="0"/>
              </a:ext>
            </a:extLst>
          </a:blip>
          <a:srcRect b="13713"/>
          <a:stretch/>
        </p:blipFill>
        <p:spPr bwMode="auto">
          <a:xfrm>
            <a:off x="0" y="1643608"/>
            <a:ext cx="9143999" cy="5214392"/>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28"/>
          <p:cNvCxnSpPr/>
          <p:nvPr/>
        </p:nvCxnSpPr>
        <p:spPr bwMode="gray">
          <a:xfrm>
            <a:off x="6577338" y="1275926"/>
            <a:ext cx="0" cy="3566160"/>
          </a:xfrm>
          <a:prstGeom prst="line">
            <a:avLst/>
          </a:prstGeom>
          <a:blipFill dpi="0" rotWithShape="1">
            <a:blip r:embed="rId4"/>
            <a:srcRect/>
            <a:stretch>
              <a:fillRect/>
            </a:stretch>
          </a:blipFill>
          <a:ln w="28575"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Straight Connector 28"/>
          <p:cNvCxnSpPr/>
          <p:nvPr/>
        </p:nvCxnSpPr>
        <p:spPr bwMode="gray">
          <a:xfrm>
            <a:off x="1979712" y="1904896"/>
            <a:ext cx="0" cy="2468880"/>
          </a:xfrm>
          <a:prstGeom prst="line">
            <a:avLst/>
          </a:prstGeom>
          <a:blipFill dpi="0" rotWithShape="1">
            <a:blip r:embed="rId4"/>
            <a:srcRect/>
            <a:stretch>
              <a:fillRect/>
            </a:stretch>
          </a:blipFill>
          <a:ln w="28575"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28"/>
          <p:cNvCxnSpPr/>
          <p:nvPr/>
        </p:nvCxnSpPr>
        <p:spPr bwMode="gray">
          <a:xfrm>
            <a:off x="1238876" y="2371964"/>
            <a:ext cx="0" cy="2857236"/>
          </a:xfrm>
          <a:prstGeom prst="line">
            <a:avLst/>
          </a:prstGeom>
          <a:blipFill dpi="0" rotWithShape="1">
            <a:blip r:embed="rId4"/>
            <a:srcRect/>
            <a:stretch>
              <a:fillRect/>
            </a:stretch>
          </a:blipFill>
          <a:ln w="28575"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Rectangle 27"/>
          <p:cNvSpPr/>
          <p:nvPr/>
        </p:nvSpPr>
        <p:spPr bwMode="gray">
          <a:xfrm>
            <a:off x="271684" y="2348880"/>
            <a:ext cx="1996060" cy="430887"/>
          </a:xfrm>
          <a:prstGeom prst="rect">
            <a:avLst/>
          </a:prstGeom>
          <a:solidFill>
            <a:sysClr val="window" lastClr="FFFFFF"/>
          </a:solidFill>
          <a:ln w="28575">
            <a:solidFill>
              <a:srgbClr val="0070C0"/>
            </a:solidFill>
          </a:ln>
        </p:spPr>
        <p:txBody>
          <a:bodyPr wrap="none">
            <a:spAutoFit/>
          </a:bodyPr>
          <a:lstStyle>
            <a:defPPr>
              <a:defRPr lang="en-US"/>
            </a:defPPr>
            <a:lvl1pPr algn="ctr" rtl="0" fontAlgn="base">
              <a:spcBef>
                <a:spcPct val="0"/>
              </a:spcBef>
              <a:spcAft>
                <a:spcPct val="0"/>
              </a:spcAft>
              <a:defRPr kern="1200">
                <a:solidFill>
                  <a:schemeClr val="tx1"/>
                </a:solidFill>
                <a:latin typeface="Arial" pitchFamily="34" charset="0"/>
                <a:ea typeface="+mn-ea"/>
                <a:cs typeface="+mn-cs"/>
              </a:defRPr>
            </a:lvl1pPr>
            <a:lvl2pPr marL="457200" algn="ctr" rtl="0" fontAlgn="base">
              <a:spcBef>
                <a:spcPct val="0"/>
              </a:spcBef>
              <a:spcAft>
                <a:spcPct val="0"/>
              </a:spcAft>
              <a:defRPr kern="1200">
                <a:solidFill>
                  <a:schemeClr val="tx1"/>
                </a:solidFill>
                <a:latin typeface="Arial" pitchFamily="34" charset="0"/>
                <a:ea typeface="+mn-ea"/>
                <a:cs typeface="+mn-cs"/>
              </a:defRPr>
            </a:lvl2pPr>
            <a:lvl3pPr marL="914400" algn="ctr" rtl="0" fontAlgn="base">
              <a:spcBef>
                <a:spcPct val="0"/>
              </a:spcBef>
              <a:spcAft>
                <a:spcPct val="0"/>
              </a:spcAft>
              <a:defRPr kern="1200">
                <a:solidFill>
                  <a:schemeClr val="tx1"/>
                </a:solidFill>
                <a:latin typeface="Arial" pitchFamily="34" charset="0"/>
                <a:ea typeface="+mn-ea"/>
                <a:cs typeface="+mn-cs"/>
              </a:defRPr>
            </a:lvl3pPr>
            <a:lvl4pPr marL="1371600" algn="ctr" rtl="0" fontAlgn="base">
              <a:spcBef>
                <a:spcPct val="0"/>
              </a:spcBef>
              <a:spcAft>
                <a:spcPct val="0"/>
              </a:spcAft>
              <a:defRPr kern="1200">
                <a:solidFill>
                  <a:schemeClr val="tx1"/>
                </a:solidFill>
                <a:latin typeface="Arial" pitchFamily="34" charset="0"/>
                <a:ea typeface="+mn-ea"/>
                <a:cs typeface="+mn-cs"/>
              </a:defRPr>
            </a:lvl4pPr>
            <a:lvl5pPr marL="1828800" algn="ct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ysClr val="windowText" lastClr="000000"/>
                </a:solidFill>
                <a:effectLst/>
                <a:uLnTx/>
                <a:uFillTx/>
                <a:latin typeface="Browallia New" panose="020B0604020202020204" pitchFamily="34" charset="-34"/>
                <a:ea typeface="+mn-ea"/>
                <a:cs typeface="Browallia New" panose="020B0604020202020204" pitchFamily="34" charset="-34"/>
              </a:rPr>
              <a:t>Functional Expertise</a:t>
            </a:r>
          </a:p>
        </p:txBody>
      </p:sp>
      <p:cxnSp>
        <p:nvCxnSpPr>
          <p:cNvPr id="10" name="Straight Connector 28"/>
          <p:cNvCxnSpPr/>
          <p:nvPr/>
        </p:nvCxnSpPr>
        <p:spPr bwMode="gray">
          <a:xfrm>
            <a:off x="3059832" y="2449352"/>
            <a:ext cx="0" cy="2011680"/>
          </a:xfrm>
          <a:prstGeom prst="line">
            <a:avLst/>
          </a:prstGeom>
          <a:blipFill dpi="0" rotWithShape="1">
            <a:blip r:embed="rId4"/>
            <a:srcRect/>
            <a:stretch>
              <a:fillRect/>
            </a:stretch>
          </a:blipFill>
          <a:ln w="28575"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Rectangle 27"/>
          <p:cNvSpPr/>
          <p:nvPr/>
        </p:nvSpPr>
        <p:spPr bwMode="gray">
          <a:xfrm>
            <a:off x="2546285" y="2103239"/>
            <a:ext cx="1515159" cy="430887"/>
          </a:xfrm>
          <a:prstGeom prst="rect">
            <a:avLst/>
          </a:prstGeom>
          <a:solidFill>
            <a:sysClr val="window" lastClr="FFFFFF"/>
          </a:solidFill>
          <a:ln w="28575">
            <a:solidFill>
              <a:srgbClr val="0070C0"/>
            </a:solidFill>
          </a:ln>
        </p:spPr>
        <p:txBody>
          <a:bodyPr wrap="none">
            <a:spAutoFit/>
          </a:bodyPr>
          <a:lstStyle>
            <a:defPPr>
              <a:defRPr lang="en-US"/>
            </a:defPPr>
            <a:lvl1pPr algn="ctr" rtl="0" fontAlgn="base">
              <a:spcBef>
                <a:spcPct val="0"/>
              </a:spcBef>
              <a:spcAft>
                <a:spcPct val="0"/>
              </a:spcAft>
              <a:defRPr kern="1200">
                <a:solidFill>
                  <a:schemeClr val="tx1"/>
                </a:solidFill>
                <a:latin typeface="Arial" pitchFamily="34" charset="0"/>
                <a:ea typeface="+mn-ea"/>
                <a:cs typeface="+mn-cs"/>
              </a:defRPr>
            </a:lvl1pPr>
            <a:lvl2pPr marL="457200" algn="ctr" rtl="0" fontAlgn="base">
              <a:spcBef>
                <a:spcPct val="0"/>
              </a:spcBef>
              <a:spcAft>
                <a:spcPct val="0"/>
              </a:spcAft>
              <a:defRPr kern="1200">
                <a:solidFill>
                  <a:schemeClr val="tx1"/>
                </a:solidFill>
                <a:latin typeface="Arial" pitchFamily="34" charset="0"/>
                <a:ea typeface="+mn-ea"/>
                <a:cs typeface="+mn-cs"/>
              </a:defRPr>
            </a:lvl2pPr>
            <a:lvl3pPr marL="914400" algn="ctr" rtl="0" fontAlgn="base">
              <a:spcBef>
                <a:spcPct val="0"/>
              </a:spcBef>
              <a:spcAft>
                <a:spcPct val="0"/>
              </a:spcAft>
              <a:defRPr kern="1200">
                <a:solidFill>
                  <a:schemeClr val="tx1"/>
                </a:solidFill>
                <a:latin typeface="Arial" pitchFamily="34" charset="0"/>
                <a:ea typeface="+mn-ea"/>
                <a:cs typeface="+mn-cs"/>
              </a:defRPr>
            </a:lvl3pPr>
            <a:lvl4pPr marL="1371600" algn="ctr" rtl="0" fontAlgn="base">
              <a:spcBef>
                <a:spcPct val="0"/>
              </a:spcBef>
              <a:spcAft>
                <a:spcPct val="0"/>
              </a:spcAft>
              <a:defRPr kern="1200">
                <a:solidFill>
                  <a:schemeClr val="tx1"/>
                </a:solidFill>
                <a:latin typeface="Arial" pitchFamily="34" charset="0"/>
                <a:ea typeface="+mn-ea"/>
                <a:cs typeface="+mn-cs"/>
              </a:defRPr>
            </a:lvl4pPr>
            <a:lvl5pPr marL="1828800" algn="ct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smtClean="0">
                <a:ln>
                  <a:noFill/>
                </a:ln>
                <a:solidFill>
                  <a:sysClr val="windowText" lastClr="000000"/>
                </a:solidFill>
                <a:effectLst/>
                <a:uLnTx/>
                <a:uFillTx/>
                <a:latin typeface="Browallia New" panose="020B0604020202020204" pitchFamily="34" charset="-34"/>
                <a:ea typeface="+mn-ea"/>
                <a:cs typeface="Browallia New" panose="020B0604020202020204" pitchFamily="34" charset="-34"/>
              </a:rPr>
              <a:t>Customer View</a:t>
            </a:r>
            <a:endParaRPr kumimoji="0" lang="en-US" sz="2200" b="1" i="0" u="none" strike="noStrike" kern="1200" cap="none" spc="0" normalizeH="0" baseline="0" noProof="0" dirty="0">
              <a:ln>
                <a:noFill/>
              </a:ln>
              <a:solidFill>
                <a:sysClr val="windowText" lastClr="000000"/>
              </a:solidFill>
              <a:effectLst/>
              <a:uLnTx/>
              <a:uFillTx/>
              <a:latin typeface="Browallia New" panose="020B0604020202020204" pitchFamily="34" charset="-34"/>
              <a:ea typeface="+mn-ea"/>
              <a:cs typeface="Browallia New" panose="020B0604020202020204" pitchFamily="34" charset="-34"/>
            </a:endParaRPr>
          </a:p>
        </p:txBody>
      </p:sp>
      <p:cxnSp>
        <p:nvCxnSpPr>
          <p:cNvPr id="12" name="Straight Connector 28"/>
          <p:cNvCxnSpPr/>
          <p:nvPr/>
        </p:nvCxnSpPr>
        <p:spPr bwMode="gray">
          <a:xfrm>
            <a:off x="4283968" y="1684098"/>
            <a:ext cx="0" cy="2651202"/>
          </a:xfrm>
          <a:prstGeom prst="line">
            <a:avLst/>
          </a:prstGeom>
          <a:blipFill dpi="0" rotWithShape="1">
            <a:blip r:embed="rId4"/>
            <a:srcRect/>
            <a:stretch>
              <a:fillRect/>
            </a:stretch>
          </a:blipFill>
          <a:ln w="28575"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Rectangle 27"/>
          <p:cNvSpPr/>
          <p:nvPr/>
        </p:nvSpPr>
        <p:spPr bwMode="gray">
          <a:xfrm>
            <a:off x="3438460" y="1253211"/>
            <a:ext cx="1502334" cy="430887"/>
          </a:xfrm>
          <a:prstGeom prst="rect">
            <a:avLst/>
          </a:prstGeom>
          <a:solidFill>
            <a:sysClr val="window" lastClr="FFFFFF"/>
          </a:solidFill>
          <a:ln w="28575">
            <a:solidFill>
              <a:srgbClr val="0070C0"/>
            </a:solidFill>
          </a:ln>
        </p:spPr>
        <p:txBody>
          <a:bodyPr wrap="none">
            <a:spAutoFit/>
          </a:bodyPr>
          <a:lstStyle>
            <a:defPPr>
              <a:defRPr lang="en-US"/>
            </a:defPPr>
            <a:lvl1pPr algn="ctr" rtl="0" fontAlgn="base">
              <a:spcBef>
                <a:spcPct val="0"/>
              </a:spcBef>
              <a:spcAft>
                <a:spcPct val="0"/>
              </a:spcAft>
              <a:defRPr kern="1200">
                <a:solidFill>
                  <a:schemeClr val="tx1"/>
                </a:solidFill>
                <a:latin typeface="Arial" pitchFamily="34" charset="0"/>
                <a:ea typeface="+mn-ea"/>
                <a:cs typeface="+mn-cs"/>
              </a:defRPr>
            </a:lvl1pPr>
            <a:lvl2pPr marL="457200" algn="ctr" rtl="0" fontAlgn="base">
              <a:spcBef>
                <a:spcPct val="0"/>
              </a:spcBef>
              <a:spcAft>
                <a:spcPct val="0"/>
              </a:spcAft>
              <a:defRPr kern="1200">
                <a:solidFill>
                  <a:schemeClr val="tx1"/>
                </a:solidFill>
                <a:latin typeface="Arial" pitchFamily="34" charset="0"/>
                <a:ea typeface="+mn-ea"/>
                <a:cs typeface="+mn-cs"/>
              </a:defRPr>
            </a:lvl2pPr>
            <a:lvl3pPr marL="914400" algn="ctr" rtl="0" fontAlgn="base">
              <a:spcBef>
                <a:spcPct val="0"/>
              </a:spcBef>
              <a:spcAft>
                <a:spcPct val="0"/>
              </a:spcAft>
              <a:defRPr kern="1200">
                <a:solidFill>
                  <a:schemeClr val="tx1"/>
                </a:solidFill>
                <a:latin typeface="Arial" pitchFamily="34" charset="0"/>
                <a:ea typeface="+mn-ea"/>
                <a:cs typeface="+mn-cs"/>
              </a:defRPr>
            </a:lvl3pPr>
            <a:lvl4pPr marL="1371600" algn="ctr" rtl="0" fontAlgn="base">
              <a:spcBef>
                <a:spcPct val="0"/>
              </a:spcBef>
              <a:spcAft>
                <a:spcPct val="0"/>
              </a:spcAft>
              <a:defRPr kern="1200">
                <a:solidFill>
                  <a:schemeClr val="tx1"/>
                </a:solidFill>
                <a:latin typeface="Arial" pitchFamily="34" charset="0"/>
                <a:ea typeface="+mn-ea"/>
                <a:cs typeface="+mn-cs"/>
              </a:defRPr>
            </a:lvl4pPr>
            <a:lvl5pPr marL="1828800" algn="ct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smtClean="0">
                <a:ln>
                  <a:noFill/>
                </a:ln>
                <a:solidFill>
                  <a:sysClr val="windowText" lastClr="000000"/>
                </a:solidFill>
                <a:effectLst/>
                <a:uLnTx/>
                <a:uFillTx/>
                <a:latin typeface="Browallia New" panose="020B0604020202020204" pitchFamily="34" charset="-34"/>
                <a:ea typeface="+mn-ea"/>
                <a:cs typeface="Browallia New" panose="020B0604020202020204" pitchFamily="34" charset="-34"/>
              </a:rPr>
              <a:t>Global Outlook</a:t>
            </a:r>
            <a:endParaRPr kumimoji="0" lang="en-US" sz="2200" b="1" i="0" u="none" strike="noStrike" kern="1200" cap="none" spc="0" normalizeH="0" baseline="0" noProof="0" dirty="0">
              <a:ln>
                <a:noFill/>
              </a:ln>
              <a:solidFill>
                <a:sysClr val="windowText" lastClr="000000"/>
              </a:solidFill>
              <a:effectLst/>
              <a:uLnTx/>
              <a:uFillTx/>
              <a:latin typeface="Browallia New" panose="020B0604020202020204" pitchFamily="34" charset="-34"/>
              <a:ea typeface="+mn-ea"/>
              <a:cs typeface="Browallia New" panose="020B0604020202020204" pitchFamily="34" charset="-34"/>
            </a:endParaRPr>
          </a:p>
        </p:txBody>
      </p:sp>
      <p:cxnSp>
        <p:nvCxnSpPr>
          <p:cNvPr id="14" name="Straight Connector 28"/>
          <p:cNvCxnSpPr/>
          <p:nvPr/>
        </p:nvCxnSpPr>
        <p:spPr bwMode="gray">
          <a:xfrm>
            <a:off x="5753932" y="2068936"/>
            <a:ext cx="0" cy="2080144"/>
          </a:xfrm>
          <a:prstGeom prst="line">
            <a:avLst/>
          </a:prstGeom>
          <a:blipFill dpi="0" rotWithShape="1">
            <a:blip r:embed="rId4"/>
            <a:srcRect/>
            <a:stretch>
              <a:fillRect/>
            </a:stretch>
          </a:blipFill>
          <a:ln w="28575"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Rectangle 27"/>
          <p:cNvSpPr/>
          <p:nvPr/>
        </p:nvSpPr>
        <p:spPr bwMode="gray">
          <a:xfrm>
            <a:off x="448219" y="1170910"/>
            <a:ext cx="2611613" cy="769441"/>
          </a:xfrm>
          <a:prstGeom prst="rect">
            <a:avLst/>
          </a:prstGeom>
          <a:solidFill>
            <a:sysClr val="window" lastClr="FFFFFF"/>
          </a:solidFill>
          <a:ln w="28575">
            <a:solidFill>
              <a:srgbClr val="0070C0"/>
            </a:solidFill>
          </a:ln>
        </p:spPr>
        <p:txBody>
          <a:bodyPr wrap="none">
            <a:spAutoFit/>
          </a:bodyPr>
          <a:lstStyle>
            <a:defPPr>
              <a:defRPr lang="en-US"/>
            </a:defPPr>
            <a:lvl1pPr algn="ctr" rtl="0" fontAlgn="base">
              <a:spcBef>
                <a:spcPct val="0"/>
              </a:spcBef>
              <a:spcAft>
                <a:spcPct val="0"/>
              </a:spcAft>
              <a:defRPr kern="1200">
                <a:solidFill>
                  <a:schemeClr val="tx1"/>
                </a:solidFill>
                <a:latin typeface="Arial" pitchFamily="34" charset="0"/>
                <a:ea typeface="+mn-ea"/>
                <a:cs typeface="+mn-cs"/>
              </a:defRPr>
            </a:lvl1pPr>
            <a:lvl2pPr marL="457200" algn="ctr" rtl="0" fontAlgn="base">
              <a:spcBef>
                <a:spcPct val="0"/>
              </a:spcBef>
              <a:spcAft>
                <a:spcPct val="0"/>
              </a:spcAft>
              <a:defRPr kern="1200">
                <a:solidFill>
                  <a:schemeClr val="tx1"/>
                </a:solidFill>
                <a:latin typeface="Arial" pitchFamily="34" charset="0"/>
                <a:ea typeface="+mn-ea"/>
                <a:cs typeface="+mn-cs"/>
              </a:defRPr>
            </a:lvl2pPr>
            <a:lvl3pPr marL="914400" algn="ctr" rtl="0" fontAlgn="base">
              <a:spcBef>
                <a:spcPct val="0"/>
              </a:spcBef>
              <a:spcAft>
                <a:spcPct val="0"/>
              </a:spcAft>
              <a:defRPr kern="1200">
                <a:solidFill>
                  <a:schemeClr val="tx1"/>
                </a:solidFill>
                <a:latin typeface="Arial" pitchFamily="34" charset="0"/>
                <a:ea typeface="+mn-ea"/>
                <a:cs typeface="+mn-cs"/>
              </a:defRPr>
            </a:lvl3pPr>
            <a:lvl4pPr marL="1371600" algn="ctr" rtl="0" fontAlgn="base">
              <a:spcBef>
                <a:spcPct val="0"/>
              </a:spcBef>
              <a:spcAft>
                <a:spcPct val="0"/>
              </a:spcAft>
              <a:defRPr kern="1200">
                <a:solidFill>
                  <a:schemeClr val="tx1"/>
                </a:solidFill>
                <a:latin typeface="Arial" pitchFamily="34" charset="0"/>
                <a:ea typeface="+mn-ea"/>
                <a:cs typeface="+mn-cs"/>
              </a:defRPr>
            </a:lvl4pPr>
            <a:lvl5pPr marL="1828800" algn="ct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smtClean="0">
                <a:ln>
                  <a:noFill/>
                </a:ln>
                <a:solidFill>
                  <a:sysClr val="windowText" lastClr="000000"/>
                </a:solidFill>
                <a:effectLst/>
                <a:uLnTx/>
                <a:uFillTx/>
                <a:latin typeface="Browallia New" panose="020B0604020202020204" pitchFamily="34" charset="-34"/>
                <a:ea typeface="+mn-ea"/>
                <a:cs typeface="Browallia New" panose="020B0604020202020204" pitchFamily="34" charset="-34"/>
              </a:rPr>
              <a:t>Emerging Industries/</a:t>
            </a:r>
            <a:br>
              <a:rPr kumimoji="0" lang="en-US" sz="2200" b="1" i="0" u="none" strike="noStrike" kern="1200" cap="none" spc="0" normalizeH="0" baseline="0" noProof="0" dirty="0" smtClean="0">
                <a:ln>
                  <a:noFill/>
                </a:ln>
                <a:solidFill>
                  <a:sysClr val="windowText" lastClr="000000"/>
                </a:solidFill>
                <a:effectLst/>
                <a:uLnTx/>
                <a:uFillTx/>
                <a:latin typeface="Browallia New" panose="020B0604020202020204" pitchFamily="34" charset="-34"/>
                <a:ea typeface="+mn-ea"/>
                <a:cs typeface="Browallia New" panose="020B0604020202020204" pitchFamily="34" charset="-34"/>
              </a:rPr>
            </a:br>
            <a:r>
              <a:rPr kumimoji="0" lang="en-US" sz="2200" b="1" i="0" u="none" strike="noStrike" kern="1200" cap="none" spc="0" normalizeH="0" baseline="0" noProof="0" dirty="0" smtClean="0">
                <a:ln>
                  <a:noFill/>
                </a:ln>
                <a:solidFill>
                  <a:sysClr val="windowText" lastClr="000000"/>
                </a:solidFill>
                <a:effectLst/>
                <a:uLnTx/>
                <a:uFillTx/>
                <a:latin typeface="Browallia New" panose="020B0604020202020204" pitchFamily="34" charset="-34"/>
                <a:ea typeface="+mn-ea"/>
                <a:cs typeface="Browallia New" panose="020B0604020202020204" pitchFamily="34" charset="-34"/>
              </a:rPr>
              <a:t>Emerging Market Segments</a:t>
            </a:r>
            <a:endParaRPr kumimoji="0" lang="en-US" sz="2200" b="1" i="0" u="none" strike="noStrike" kern="1200" cap="none" spc="0" normalizeH="0" baseline="0" noProof="0" dirty="0">
              <a:ln>
                <a:noFill/>
              </a:ln>
              <a:solidFill>
                <a:sysClr val="windowText" lastClr="000000"/>
              </a:solidFill>
              <a:effectLst/>
              <a:uLnTx/>
              <a:uFillTx/>
              <a:latin typeface="Browallia New" panose="020B0604020202020204" pitchFamily="34" charset="-34"/>
              <a:ea typeface="+mn-ea"/>
              <a:cs typeface="Browallia New" panose="020B0604020202020204" pitchFamily="34" charset="-34"/>
            </a:endParaRPr>
          </a:p>
        </p:txBody>
      </p:sp>
      <p:sp>
        <p:nvSpPr>
          <p:cNvPr id="16" name="Rectangle 27"/>
          <p:cNvSpPr/>
          <p:nvPr/>
        </p:nvSpPr>
        <p:spPr bwMode="gray">
          <a:xfrm>
            <a:off x="5508104" y="1124744"/>
            <a:ext cx="2465740" cy="430887"/>
          </a:xfrm>
          <a:prstGeom prst="rect">
            <a:avLst/>
          </a:prstGeom>
          <a:solidFill>
            <a:sysClr val="window" lastClr="FFFFFF"/>
          </a:solidFill>
          <a:ln w="28575">
            <a:solidFill>
              <a:srgbClr val="0070C0"/>
            </a:solidFill>
          </a:ln>
        </p:spPr>
        <p:txBody>
          <a:bodyPr wrap="none">
            <a:spAutoFit/>
          </a:bodyPr>
          <a:lstStyle>
            <a:defPPr>
              <a:defRPr lang="en-US"/>
            </a:defPPr>
            <a:lvl1pPr algn="ctr" rtl="0" fontAlgn="base">
              <a:spcBef>
                <a:spcPct val="0"/>
              </a:spcBef>
              <a:spcAft>
                <a:spcPct val="0"/>
              </a:spcAft>
              <a:defRPr kern="1200">
                <a:solidFill>
                  <a:schemeClr val="tx1"/>
                </a:solidFill>
                <a:latin typeface="Arial" pitchFamily="34" charset="0"/>
                <a:ea typeface="+mn-ea"/>
                <a:cs typeface="+mn-cs"/>
              </a:defRPr>
            </a:lvl1pPr>
            <a:lvl2pPr marL="457200" algn="ctr" rtl="0" fontAlgn="base">
              <a:spcBef>
                <a:spcPct val="0"/>
              </a:spcBef>
              <a:spcAft>
                <a:spcPct val="0"/>
              </a:spcAft>
              <a:defRPr kern="1200">
                <a:solidFill>
                  <a:schemeClr val="tx1"/>
                </a:solidFill>
                <a:latin typeface="Arial" pitchFamily="34" charset="0"/>
                <a:ea typeface="+mn-ea"/>
                <a:cs typeface="+mn-cs"/>
              </a:defRPr>
            </a:lvl2pPr>
            <a:lvl3pPr marL="914400" algn="ctr" rtl="0" fontAlgn="base">
              <a:spcBef>
                <a:spcPct val="0"/>
              </a:spcBef>
              <a:spcAft>
                <a:spcPct val="0"/>
              </a:spcAft>
              <a:defRPr kern="1200">
                <a:solidFill>
                  <a:schemeClr val="tx1"/>
                </a:solidFill>
                <a:latin typeface="Arial" pitchFamily="34" charset="0"/>
                <a:ea typeface="+mn-ea"/>
                <a:cs typeface="+mn-cs"/>
              </a:defRPr>
            </a:lvl3pPr>
            <a:lvl4pPr marL="1371600" algn="ctr" rtl="0" fontAlgn="base">
              <a:spcBef>
                <a:spcPct val="0"/>
              </a:spcBef>
              <a:spcAft>
                <a:spcPct val="0"/>
              </a:spcAft>
              <a:defRPr kern="1200">
                <a:solidFill>
                  <a:schemeClr val="tx1"/>
                </a:solidFill>
                <a:latin typeface="Arial" pitchFamily="34" charset="0"/>
                <a:ea typeface="+mn-ea"/>
                <a:cs typeface="+mn-cs"/>
              </a:defRPr>
            </a:lvl4pPr>
            <a:lvl5pPr marL="1828800" algn="ct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smtClean="0">
                <a:ln>
                  <a:noFill/>
                </a:ln>
                <a:solidFill>
                  <a:sysClr val="windowText" lastClr="000000"/>
                </a:solidFill>
                <a:effectLst/>
                <a:uLnTx/>
                <a:uFillTx/>
                <a:latin typeface="Browallia New" panose="020B0604020202020204" pitchFamily="34" charset="-34"/>
                <a:ea typeface="+mn-ea"/>
                <a:cs typeface="Browallia New" panose="020B0604020202020204" pitchFamily="34" charset="-34"/>
              </a:rPr>
              <a:t>Institutional Investor View</a:t>
            </a:r>
            <a:endParaRPr kumimoji="0" lang="en-US" sz="2200" b="1" i="0" u="none" strike="noStrike" kern="1200" cap="none" spc="0" normalizeH="0" baseline="0" noProof="0" dirty="0">
              <a:ln>
                <a:noFill/>
              </a:ln>
              <a:solidFill>
                <a:sysClr val="windowText" lastClr="000000"/>
              </a:solidFill>
              <a:effectLst/>
              <a:uLnTx/>
              <a:uFillTx/>
              <a:latin typeface="Browallia New" panose="020B0604020202020204" pitchFamily="34" charset="-34"/>
              <a:ea typeface="+mn-ea"/>
              <a:cs typeface="Browallia New" panose="020B0604020202020204" pitchFamily="34" charset="-34"/>
            </a:endParaRPr>
          </a:p>
        </p:txBody>
      </p:sp>
      <p:cxnSp>
        <p:nvCxnSpPr>
          <p:cNvPr id="17" name="Straight Connector 28"/>
          <p:cNvCxnSpPr/>
          <p:nvPr/>
        </p:nvCxnSpPr>
        <p:spPr bwMode="gray">
          <a:xfrm>
            <a:off x="7956376" y="2039076"/>
            <a:ext cx="0" cy="3017520"/>
          </a:xfrm>
          <a:prstGeom prst="line">
            <a:avLst/>
          </a:prstGeom>
          <a:blipFill dpi="0" rotWithShape="1">
            <a:blip r:embed="rId4"/>
            <a:srcRect/>
            <a:stretch>
              <a:fillRect/>
            </a:stretch>
          </a:blipFill>
          <a:ln w="28575"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Rectangle 27"/>
          <p:cNvSpPr/>
          <p:nvPr/>
        </p:nvSpPr>
        <p:spPr bwMode="gray">
          <a:xfrm>
            <a:off x="6876256" y="2060848"/>
            <a:ext cx="1952779" cy="430887"/>
          </a:xfrm>
          <a:prstGeom prst="rect">
            <a:avLst/>
          </a:prstGeom>
          <a:solidFill>
            <a:sysClr val="window" lastClr="FFFFFF"/>
          </a:solidFill>
          <a:ln w="28575">
            <a:solidFill>
              <a:srgbClr val="0070C0"/>
            </a:solidFill>
          </a:ln>
        </p:spPr>
        <p:txBody>
          <a:bodyPr wrap="none">
            <a:spAutoFit/>
          </a:bodyPr>
          <a:lstStyle>
            <a:defPPr>
              <a:defRPr lang="en-US"/>
            </a:defPPr>
            <a:lvl1pPr algn="ctr" rtl="0" fontAlgn="base">
              <a:spcBef>
                <a:spcPct val="0"/>
              </a:spcBef>
              <a:spcAft>
                <a:spcPct val="0"/>
              </a:spcAft>
              <a:defRPr kern="1200">
                <a:solidFill>
                  <a:schemeClr val="tx1"/>
                </a:solidFill>
                <a:latin typeface="Arial" pitchFamily="34" charset="0"/>
                <a:ea typeface="+mn-ea"/>
                <a:cs typeface="+mn-cs"/>
              </a:defRPr>
            </a:lvl1pPr>
            <a:lvl2pPr marL="457200" algn="ctr" rtl="0" fontAlgn="base">
              <a:spcBef>
                <a:spcPct val="0"/>
              </a:spcBef>
              <a:spcAft>
                <a:spcPct val="0"/>
              </a:spcAft>
              <a:defRPr kern="1200">
                <a:solidFill>
                  <a:schemeClr val="tx1"/>
                </a:solidFill>
                <a:latin typeface="Arial" pitchFamily="34" charset="0"/>
                <a:ea typeface="+mn-ea"/>
                <a:cs typeface="+mn-cs"/>
              </a:defRPr>
            </a:lvl2pPr>
            <a:lvl3pPr marL="914400" algn="ctr" rtl="0" fontAlgn="base">
              <a:spcBef>
                <a:spcPct val="0"/>
              </a:spcBef>
              <a:spcAft>
                <a:spcPct val="0"/>
              </a:spcAft>
              <a:defRPr kern="1200">
                <a:solidFill>
                  <a:schemeClr val="tx1"/>
                </a:solidFill>
                <a:latin typeface="Arial" pitchFamily="34" charset="0"/>
                <a:ea typeface="+mn-ea"/>
                <a:cs typeface="+mn-cs"/>
              </a:defRPr>
            </a:lvl3pPr>
            <a:lvl4pPr marL="1371600" algn="ctr" rtl="0" fontAlgn="base">
              <a:spcBef>
                <a:spcPct val="0"/>
              </a:spcBef>
              <a:spcAft>
                <a:spcPct val="0"/>
              </a:spcAft>
              <a:defRPr kern="1200">
                <a:solidFill>
                  <a:schemeClr val="tx1"/>
                </a:solidFill>
                <a:latin typeface="Arial" pitchFamily="34" charset="0"/>
                <a:ea typeface="+mn-ea"/>
                <a:cs typeface="+mn-cs"/>
              </a:defRPr>
            </a:lvl4pPr>
            <a:lvl5pPr marL="1828800" algn="ct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smtClean="0">
                <a:ln>
                  <a:noFill/>
                </a:ln>
                <a:solidFill>
                  <a:sysClr val="windowText" lastClr="000000"/>
                </a:solidFill>
                <a:effectLst/>
                <a:uLnTx/>
                <a:uFillTx/>
                <a:latin typeface="Browallia New" panose="020B0604020202020204" pitchFamily="34" charset="-34"/>
                <a:ea typeface="+mn-ea"/>
                <a:cs typeface="Browallia New" panose="020B0604020202020204" pitchFamily="34" charset="-34"/>
              </a:rPr>
              <a:t>Thought Leadership</a:t>
            </a:r>
            <a:endParaRPr kumimoji="0" lang="en-US" sz="2200" b="1" i="0" u="none" strike="noStrike" kern="1200" cap="none" spc="0" normalizeH="0" baseline="0" noProof="0" dirty="0">
              <a:ln>
                <a:noFill/>
              </a:ln>
              <a:solidFill>
                <a:sysClr val="windowText" lastClr="000000"/>
              </a:solidFill>
              <a:effectLst/>
              <a:uLnTx/>
              <a:uFillTx/>
              <a:latin typeface="Browallia New" panose="020B0604020202020204" pitchFamily="34" charset="-34"/>
              <a:ea typeface="+mn-ea"/>
              <a:cs typeface="Browallia New" panose="020B0604020202020204" pitchFamily="34" charset="-34"/>
            </a:endParaRPr>
          </a:p>
        </p:txBody>
      </p:sp>
      <p:sp>
        <p:nvSpPr>
          <p:cNvPr id="19" name="TextBox 18"/>
          <p:cNvSpPr txBox="1"/>
          <p:nvPr/>
        </p:nvSpPr>
        <p:spPr>
          <a:xfrm>
            <a:off x="2505532" y="6597352"/>
            <a:ext cx="6639959" cy="338169"/>
          </a:xfrm>
          <a:prstGeom prst="rect">
            <a:avLst/>
          </a:prstGeom>
        </p:spPr>
        <p:txBody>
          <a:bodyPr wrap="square">
            <a:spAutoFit/>
          </a:bodyPr>
          <a:lstStyle>
            <a:lvl1pPr algn="r">
              <a:lnSpc>
                <a:spcPct val="85000"/>
              </a:lnSpc>
              <a:defRPr sz="1800">
                <a:solidFill>
                  <a:prstClr val="white">
                    <a:lumMod val="50000"/>
                  </a:prstClr>
                </a:solidFill>
                <a:latin typeface="Browallia New" pitchFamily="34" charset="-34"/>
                <a:cs typeface="Browallia New" pitchFamily="34" charset="-34"/>
              </a:defRPr>
            </a:lvl1pPr>
            <a:extLst/>
          </a:lstStyle>
          <a:p>
            <a:r>
              <a:rPr lang="en-US" dirty="0"/>
              <a:t>Source: Independent Director Recruitment: The New Challenge, Singapore Institute of Directors</a:t>
            </a:r>
          </a:p>
        </p:txBody>
      </p:sp>
      <p:sp>
        <p:nvSpPr>
          <p:cNvPr id="20" name="Rectangle 3"/>
          <p:cNvSpPr/>
          <p:nvPr/>
        </p:nvSpPr>
        <p:spPr>
          <a:xfrm>
            <a:off x="107504" y="-11618"/>
            <a:ext cx="6560999" cy="706925"/>
          </a:xfrm>
          <a:prstGeom prst="rect">
            <a:avLst/>
          </a:prstGeom>
          <a:noFill/>
          <a:ln w="12700" algn="ctr">
            <a:noFill/>
            <a:miter lim="800000"/>
            <a:headEnd/>
            <a:tailEnd/>
          </a:ln>
          <a:effectLst/>
        </p:spPr>
        <p:txBody>
          <a:bodyPr lIns="90488" tIns="44450" rIns="90488" bIns="44450" anchor="b"/>
          <a:lstStyle/>
          <a:p>
            <a:pPr defTabSz="762000" fontAlgn="base">
              <a:lnSpc>
                <a:spcPct val="85000"/>
              </a:lnSpc>
              <a:spcBef>
                <a:spcPct val="0"/>
              </a:spcBef>
              <a:spcAft>
                <a:spcPct val="0"/>
              </a:spcAft>
            </a:pPr>
            <a:r>
              <a:rPr lang="en-US" sz="4500" b="1" dirty="0" smtClean="0">
                <a:solidFill>
                  <a:prstClr val="black"/>
                </a:solidFill>
                <a:latin typeface="Browallia New" pitchFamily="34" charset="-34"/>
                <a:cs typeface="Browallia New" pitchFamily="34" charset="-34"/>
              </a:rPr>
              <a:t>SKILLS NEEDED </a:t>
            </a:r>
            <a:r>
              <a:rPr lang="en-US" sz="4500" b="1" smtClean="0">
                <a:solidFill>
                  <a:prstClr val="black"/>
                </a:solidFill>
                <a:latin typeface="Browallia New" pitchFamily="34" charset="-34"/>
                <a:cs typeface="Browallia New" pitchFamily="34" charset="-34"/>
              </a:rPr>
              <a:t>FROM </a:t>
            </a:r>
            <a:r>
              <a:rPr lang="en-US" sz="4500" b="1" smtClean="0">
                <a:solidFill>
                  <a:prstClr val="black"/>
                </a:solidFill>
                <a:latin typeface="Browallia New" pitchFamily="34" charset="-34"/>
                <a:cs typeface="Browallia New" pitchFamily="34" charset="-34"/>
              </a:rPr>
              <a:t>IDs</a:t>
            </a:r>
            <a:endParaRPr lang="en-US" sz="4500" b="1" dirty="0">
              <a:solidFill>
                <a:prstClr val="black"/>
              </a:solidFill>
              <a:latin typeface="Browallia New" pitchFamily="34" charset="-34"/>
              <a:cs typeface="Browallia New" pitchFamily="34" charset="-34"/>
            </a:endParaRPr>
          </a:p>
        </p:txBody>
      </p:sp>
      <p:sp>
        <p:nvSpPr>
          <p:cNvPr id="9" name="Rectangle 27"/>
          <p:cNvSpPr/>
          <p:nvPr/>
        </p:nvSpPr>
        <p:spPr bwMode="gray">
          <a:xfrm>
            <a:off x="5148064" y="1919535"/>
            <a:ext cx="963725" cy="430887"/>
          </a:xfrm>
          <a:prstGeom prst="rect">
            <a:avLst/>
          </a:prstGeom>
          <a:solidFill>
            <a:sysClr val="window" lastClr="FFFFFF"/>
          </a:solidFill>
          <a:ln w="28575">
            <a:solidFill>
              <a:srgbClr val="0070C0"/>
            </a:solidFill>
          </a:ln>
        </p:spPr>
        <p:txBody>
          <a:bodyPr wrap="none">
            <a:spAutoFit/>
          </a:bodyPr>
          <a:lstStyle>
            <a:defPPr>
              <a:defRPr lang="en-US"/>
            </a:defPPr>
            <a:lvl1pPr algn="ctr" rtl="0" fontAlgn="base">
              <a:spcBef>
                <a:spcPct val="0"/>
              </a:spcBef>
              <a:spcAft>
                <a:spcPct val="0"/>
              </a:spcAft>
              <a:defRPr kern="1200">
                <a:solidFill>
                  <a:schemeClr val="tx1"/>
                </a:solidFill>
                <a:latin typeface="Arial" pitchFamily="34" charset="0"/>
                <a:ea typeface="+mn-ea"/>
                <a:cs typeface="+mn-cs"/>
              </a:defRPr>
            </a:lvl1pPr>
            <a:lvl2pPr marL="457200" algn="ctr" rtl="0" fontAlgn="base">
              <a:spcBef>
                <a:spcPct val="0"/>
              </a:spcBef>
              <a:spcAft>
                <a:spcPct val="0"/>
              </a:spcAft>
              <a:defRPr kern="1200">
                <a:solidFill>
                  <a:schemeClr val="tx1"/>
                </a:solidFill>
                <a:latin typeface="Arial" pitchFamily="34" charset="0"/>
                <a:ea typeface="+mn-ea"/>
                <a:cs typeface="+mn-cs"/>
              </a:defRPr>
            </a:lvl2pPr>
            <a:lvl3pPr marL="914400" algn="ctr" rtl="0" fontAlgn="base">
              <a:spcBef>
                <a:spcPct val="0"/>
              </a:spcBef>
              <a:spcAft>
                <a:spcPct val="0"/>
              </a:spcAft>
              <a:defRPr kern="1200">
                <a:solidFill>
                  <a:schemeClr val="tx1"/>
                </a:solidFill>
                <a:latin typeface="Arial" pitchFamily="34" charset="0"/>
                <a:ea typeface="+mn-ea"/>
                <a:cs typeface="+mn-cs"/>
              </a:defRPr>
            </a:lvl3pPr>
            <a:lvl4pPr marL="1371600" algn="ctr" rtl="0" fontAlgn="base">
              <a:spcBef>
                <a:spcPct val="0"/>
              </a:spcBef>
              <a:spcAft>
                <a:spcPct val="0"/>
              </a:spcAft>
              <a:defRPr kern="1200">
                <a:solidFill>
                  <a:schemeClr val="tx1"/>
                </a:solidFill>
                <a:latin typeface="Arial" pitchFamily="34" charset="0"/>
                <a:ea typeface="+mn-ea"/>
                <a:cs typeface="+mn-cs"/>
              </a:defRPr>
            </a:lvl4pPr>
            <a:lvl5pPr marL="1828800" algn="ct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smtClean="0">
                <a:ln>
                  <a:noFill/>
                </a:ln>
                <a:solidFill>
                  <a:sysClr val="windowText" lastClr="000000"/>
                </a:solidFill>
                <a:effectLst/>
                <a:uLnTx/>
                <a:uFillTx/>
                <a:latin typeface="Browallia New" panose="020B0604020202020204" pitchFamily="34" charset="-34"/>
                <a:ea typeface="+mn-ea"/>
                <a:cs typeface="Browallia New" panose="020B0604020202020204" pitchFamily="34" charset="-34"/>
              </a:rPr>
              <a:t>Diversity</a:t>
            </a:r>
            <a:endParaRPr kumimoji="0" lang="en-US" sz="2200" b="1" i="0" u="none" strike="noStrike" kern="1200" cap="none" spc="0" normalizeH="0" baseline="0" noProof="0" dirty="0">
              <a:ln>
                <a:noFill/>
              </a:ln>
              <a:solidFill>
                <a:sysClr val="windowText" lastClr="000000"/>
              </a:solidFill>
              <a:effectLst/>
              <a:uLnTx/>
              <a:uFillTx/>
              <a:latin typeface="Browallia New" panose="020B0604020202020204" pitchFamily="34" charset="-34"/>
              <a:ea typeface="+mn-ea"/>
              <a:cs typeface="Browallia New" panose="020B0604020202020204" pitchFamily="34" charset="-34"/>
            </a:endParaRPr>
          </a:p>
        </p:txBody>
      </p:sp>
    </p:spTree>
    <p:extLst>
      <p:ext uri="{BB962C8B-B14F-4D97-AF65-F5344CB8AC3E}">
        <p14:creationId xmlns:p14="http://schemas.microsoft.com/office/powerpoint/2010/main" val="4027713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4"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par>
                                <p:cTn id="24" presetID="22" presetClass="entr" presetSubtype="4"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down)">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500"/>
                                        <p:tgtEl>
                                          <p:spTgt spid="14"/>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down)">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down)">
                                      <p:cBhvr>
                                        <p:cTn id="47" dur="500"/>
                                        <p:tgtEl>
                                          <p:spTgt spid="5"/>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down)">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down)">
                                      <p:cBhvr>
                                        <p:cTn id="55" dur="500"/>
                                        <p:tgtEl>
                                          <p:spTgt spid="18"/>
                                        </p:tgtEl>
                                      </p:cBhvr>
                                    </p:animEffect>
                                  </p:childTnLst>
                                </p:cTn>
                              </p:par>
                              <p:par>
                                <p:cTn id="56" presetID="22" presetClass="entr" presetSubtype="4" fill="hold"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wipe(down)">
                                      <p:cBhvr>
                                        <p:cTn id="5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3" grpId="0" animBg="1"/>
      <p:bldP spid="15" grpId="0" animBg="1"/>
      <p:bldP spid="16" grpId="0" animBg="1"/>
      <p:bldP spid="1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txBox="1">
            <a:spLocks/>
          </p:cNvSpPr>
          <p:nvPr/>
        </p:nvSpPr>
        <p:spPr>
          <a:xfrm>
            <a:off x="1331640" y="2234274"/>
            <a:ext cx="7812360" cy="2504514"/>
          </a:xfrm>
          <a:prstGeom prst="rect">
            <a:avLst/>
          </a:prstGeom>
        </p:spPr>
        <p:txBody>
          <a:bodyPr lIns="121917" tIns="60958" rIns="121917" bIns="60958">
            <a:noAutofit/>
          </a:bodyPr>
          <a:lstStyle>
            <a:lvl1pPr marL="240030" indent="-240030" algn="l" rtl="0" eaLnBrk="1" latinLnBrk="0" hangingPunct="1">
              <a:spcBef>
                <a:spcPts val="525"/>
              </a:spcBef>
              <a:buClr>
                <a:schemeClr val="accent2"/>
              </a:buClr>
              <a:buSzPct val="60000"/>
              <a:buFont typeface="Wingdings"/>
              <a:buChar char=""/>
              <a:defRPr kumimoji="0" sz="2175" kern="1200">
                <a:solidFill>
                  <a:schemeClr val="tx1"/>
                </a:solidFill>
                <a:latin typeface="+mn-lt"/>
                <a:ea typeface="+mn-ea"/>
                <a:cs typeface="+mn-cs"/>
              </a:defRPr>
            </a:lvl1pPr>
            <a:lvl2pPr marL="480060" indent="-205740" algn="l" rtl="0" eaLnBrk="1" latinLnBrk="0" hangingPunct="1">
              <a:spcBef>
                <a:spcPts val="413"/>
              </a:spcBef>
              <a:buClr>
                <a:schemeClr val="accent1"/>
              </a:buClr>
              <a:buSzPct val="70000"/>
              <a:buFont typeface="Wingdings 2"/>
              <a:buChar char=""/>
              <a:defRPr kumimoji="0" sz="1950" kern="1200">
                <a:solidFill>
                  <a:schemeClr val="tx1"/>
                </a:solidFill>
                <a:latin typeface="+mn-lt"/>
                <a:ea typeface="+mn-ea"/>
                <a:cs typeface="+mn-cs"/>
              </a:defRPr>
            </a:lvl2pPr>
            <a:lvl3pPr marL="685800" indent="-171450" algn="l" rtl="0" eaLnBrk="1" latinLnBrk="0" hangingPunct="1">
              <a:spcBef>
                <a:spcPts val="375"/>
              </a:spcBef>
              <a:buClr>
                <a:schemeClr val="accent2"/>
              </a:buClr>
              <a:buSzPct val="75000"/>
              <a:buFont typeface="Wingdings"/>
              <a:buChar char=""/>
              <a:defRPr kumimoji="0" sz="1725" kern="1200">
                <a:solidFill>
                  <a:schemeClr val="tx1"/>
                </a:solidFill>
                <a:latin typeface="+mn-lt"/>
                <a:ea typeface="+mn-ea"/>
                <a:cs typeface="+mn-cs"/>
              </a:defRPr>
            </a:lvl3pPr>
            <a:lvl4pPr marL="1028700" indent="-171450" algn="l" rtl="0" eaLnBrk="1" latinLnBrk="0" hangingPunct="1">
              <a:spcBef>
                <a:spcPts val="300"/>
              </a:spcBef>
              <a:buClr>
                <a:schemeClr val="accent3"/>
              </a:buClr>
              <a:buSzPct val="75000"/>
              <a:buFont typeface="Wingdings"/>
              <a:buChar char=""/>
              <a:defRPr kumimoji="0" sz="1500" kern="1200">
                <a:solidFill>
                  <a:schemeClr val="tx1"/>
                </a:solidFill>
                <a:latin typeface="+mn-lt"/>
                <a:ea typeface="+mn-ea"/>
                <a:cs typeface="+mn-cs"/>
              </a:defRPr>
            </a:lvl4pPr>
            <a:lvl5pPr marL="1371600" indent="-171450" algn="l" rtl="0" eaLnBrk="1" latinLnBrk="0" hangingPunct="1">
              <a:spcBef>
                <a:spcPts val="300"/>
              </a:spcBef>
              <a:buClr>
                <a:schemeClr val="accent4"/>
              </a:buClr>
              <a:buSzPct val="65000"/>
              <a:buFont typeface="Wingdings"/>
              <a:buChar char=""/>
              <a:defRPr kumimoji="0" sz="1500" kern="1200">
                <a:solidFill>
                  <a:schemeClr val="tx1"/>
                </a:solidFill>
                <a:latin typeface="+mn-lt"/>
                <a:ea typeface="+mn-ea"/>
                <a:cs typeface="+mn-cs"/>
              </a:defRPr>
            </a:lvl5pPr>
            <a:lvl6pPr marL="1577340" indent="-171450" algn="l" rtl="0" eaLnBrk="1" latinLnBrk="0" hangingPunct="1">
              <a:spcBef>
                <a:spcPct val="20000"/>
              </a:spcBef>
              <a:buClr>
                <a:schemeClr val="accent1"/>
              </a:buClr>
              <a:buFont typeface="Wingdings"/>
              <a:buNone/>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a:extLst/>
          </a:lstStyle>
          <a:p>
            <a:pPr marL="0" indent="0" algn="ctr">
              <a:buNone/>
            </a:pPr>
            <a:r>
              <a:rPr lang="en-US" sz="4400" b="1" dirty="0" smtClean="0">
                <a:solidFill>
                  <a:schemeClr val="bg1"/>
                </a:solidFill>
                <a:effectLst>
                  <a:outerShdw blurRad="38100" dist="38100" dir="2700000" algn="tl">
                    <a:srgbClr val="000000">
                      <a:alpha val="43137"/>
                    </a:srgbClr>
                  </a:outerShdw>
                </a:effectLst>
                <a:latin typeface="Browallia New" panose="020B0604020202020204" pitchFamily="34" charset="-34"/>
                <a:cs typeface="Browallia New" panose="020B0604020202020204" pitchFamily="34" charset="-34"/>
              </a:rPr>
              <a:t>ROLES OF AUDIT COMMITTEE AS </a:t>
            </a:r>
          </a:p>
          <a:p>
            <a:pPr marL="0" indent="0" algn="ctr">
              <a:buNone/>
            </a:pPr>
            <a:r>
              <a:rPr lang="en-US" sz="4400" b="1" dirty="0" smtClean="0">
                <a:solidFill>
                  <a:schemeClr val="bg1"/>
                </a:solidFill>
                <a:effectLst>
                  <a:outerShdw blurRad="38100" dist="38100" dir="2700000" algn="tl">
                    <a:srgbClr val="000000">
                      <a:alpha val="43137"/>
                    </a:srgbClr>
                  </a:outerShdw>
                </a:effectLst>
                <a:latin typeface="Browallia New" panose="020B0604020202020204" pitchFamily="34" charset="-34"/>
                <a:cs typeface="Browallia New" panose="020B0604020202020204" pitchFamily="34" charset="-34"/>
              </a:rPr>
              <a:t>AN INDEPENDENT DIRECTOR</a:t>
            </a:r>
          </a:p>
          <a:p>
            <a:pPr marL="0" indent="0" algn="ctr">
              <a:buNone/>
            </a:pPr>
            <a:r>
              <a:rPr lang="en-US" sz="4400" b="1" smtClean="0">
                <a:solidFill>
                  <a:srgbClr val="FFFF00"/>
                </a:solidFill>
                <a:effectLst>
                  <a:outerShdw blurRad="38100" dist="38100" dir="2700000" algn="tl">
                    <a:srgbClr val="000000">
                      <a:alpha val="43137"/>
                    </a:srgbClr>
                  </a:outerShdw>
                </a:effectLst>
                <a:latin typeface="Browallia New" panose="020B0604020202020204" pitchFamily="34" charset="-34"/>
                <a:cs typeface="Browallia New" panose="020B0604020202020204" pitchFamily="34" charset="-34"/>
              </a:rPr>
              <a:t>VCGI @ HOSE</a:t>
            </a:r>
            <a:r>
              <a:rPr lang="en-US" sz="4400" b="1" dirty="0" smtClean="0">
                <a:solidFill>
                  <a:srgbClr val="FFFF00"/>
                </a:solidFill>
                <a:effectLst>
                  <a:outerShdw blurRad="38100" dist="38100" dir="2700000" algn="tl">
                    <a:srgbClr val="000000">
                      <a:alpha val="43137"/>
                    </a:srgbClr>
                  </a:outerShdw>
                </a:effectLst>
                <a:latin typeface="Browallia New" panose="020B0604020202020204" pitchFamily="34" charset="-34"/>
                <a:cs typeface="Browallia New" panose="020B0604020202020204" pitchFamily="34" charset="-34"/>
              </a:rPr>
              <a:t>: 24 January 2018</a:t>
            </a:r>
            <a:endParaRPr lang="en-US" sz="4400" b="1" dirty="0">
              <a:solidFill>
                <a:srgbClr val="FFFF00"/>
              </a:solidFill>
              <a:effectLst>
                <a:outerShdw blurRad="38100" dist="38100" dir="2700000" algn="tl">
                  <a:srgbClr val="000000">
                    <a:alpha val="43137"/>
                  </a:srgbClr>
                </a:outerShdw>
              </a:effectLst>
              <a:latin typeface="Browallia New" panose="020B0604020202020204" pitchFamily="34" charset="-34"/>
              <a:cs typeface="Browallia New" panose="020B0604020202020204" pitchFamily="34" charset="-34"/>
            </a:endParaRPr>
          </a:p>
          <a:p>
            <a:pPr marL="0" indent="0" algn="ctr">
              <a:buNone/>
            </a:pPr>
            <a:endParaRPr lang="en-US" sz="4400" b="1" dirty="0">
              <a:solidFill>
                <a:schemeClr val="bg1"/>
              </a:solidFill>
              <a:effectLst>
                <a:outerShdw blurRad="38100" dist="38100" dir="2700000" algn="tl">
                  <a:srgbClr val="000000">
                    <a:alpha val="43137"/>
                  </a:srgbClr>
                </a:outerShdw>
              </a:effectLst>
              <a:latin typeface="Browallia New" panose="020B0604020202020204" pitchFamily="34" charset="-34"/>
              <a:cs typeface="Browallia New" panose="020B0604020202020204" pitchFamily="34" charset="-34"/>
            </a:endParaRPr>
          </a:p>
        </p:txBody>
      </p:sp>
    </p:spTree>
    <p:extLst>
      <p:ext uri="{BB962C8B-B14F-4D97-AF65-F5344CB8AC3E}">
        <p14:creationId xmlns:p14="http://schemas.microsoft.com/office/powerpoint/2010/main" val="26611012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Straight Arrow Connector 40"/>
          <p:cNvCxnSpPr/>
          <p:nvPr/>
        </p:nvCxnSpPr>
        <p:spPr>
          <a:xfrm>
            <a:off x="334414" y="5146306"/>
            <a:ext cx="8322103" cy="0"/>
          </a:xfrm>
          <a:prstGeom prst="straightConnector1">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7" name="Right Triangle 36"/>
          <p:cNvSpPr/>
          <p:nvPr/>
        </p:nvSpPr>
        <p:spPr>
          <a:xfrm flipH="1" flipV="1">
            <a:off x="380193" y="5392690"/>
            <a:ext cx="8271786" cy="988637"/>
          </a:xfrm>
          <a:prstGeom prst="rtTriangle">
            <a:avLst/>
          </a:prstGeom>
          <a:gradFill flip="none" rotWithShape="1">
            <a:gsLst>
              <a:gs pos="0">
                <a:schemeClr val="accent3">
                  <a:lumMod val="75000"/>
                </a:schemeClr>
              </a:gs>
              <a:gs pos="42000">
                <a:srgbClr val="D6865A"/>
              </a:gs>
              <a:gs pos="90000">
                <a:srgbClr val="FFFFC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Off-page Connector 24"/>
          <p:cNvSpPr/>
          <p:nvPr/>
        </p:nvSpPr>
        <p:spPr>
          <a:xfrm rot="16200000">
            <a:off x="6357968" y="2260322"/>
            <a:ext cx="2160239" cy="2830085"/>
          </a:xfrm>
          <a:prstGeom prst="flowChartOffpageConnector">
            <a:avLst/>
          </a:prstGeom>
          <a:solidFill>
            <a:srgbClr val="E3C3CA"/>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Off-page Connector 23"/>
          <p:cNvSpPr/>
          <p:nvPr/>
        </p:nvSpPr>
        <p:spPr>
          <a:xfrm rot="16200000">
            <a:off x="4138278" y="2511525"/>
            <a:ext cx="1886440" cy="2315142"/>
          </a:xfrm>
          <a:prstGeom prst="flowChartOffpageConnector">
            <a:avLst/>
          </a:prstGeom>
          <a:solidFill>
            <a:schemeClr val="accent6">
              <a:lumMod val="60000"/>
              <a:lumOff val="4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Off-page Connector 22"/>
          <p:cNvSpPr/>
          <p:nvPr/>
        </p:nvSpPr>
        <p:spPr>
          <a:xfrm rot="16200000">
            <a:off x="2206620" y="2617865"/>
            <a:ext cx="1656185" cy="2088232"/>
          </a:xfrm>
          <a:prstGeom prst="flowChartOffpageConnector">
            <a:avLst/>
          </a:prstGeom>
          <a:solidFill>
            <a:schemeClr val="accent6">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91430" y="-11618"/>
            <a:ext cx="5906327" cy="706925"/>
          </a:xfrm>
          <a:prstGeom prst="rect">
            <a:avLst/>
          </a:prstGeom>
          <a:noFill/>
          <a:ln w="12700" algn="ctr">
            <a:noFill/>
            <a:miter lim="800000"/>
            <a:headEnd/>
            <a:tailEnd/>
          </a:ln>
          <a:effectLst/>
        </p:spPr>
        <p:txBody>
          <a:bodyPr lIns="90488" tIns="44450" rIns="90488" bIns="44450" anchor="b"/>
          <a:lstStyle/>
          <a:p>
            <a:pPr defTabSz="762000" fontAlgn="base">
              <a:lnSpc>
                <a:spcPct val="85000"/>
              </a:lnSpc>
              <a:spcBef>
                <a:spcPct val="0"/>
              </a:spcBef>
              <a:spcAft>
                <a:spcPct val="0"/>
              </a:spcAft>
            </a:pPr>
            <a:r>
              <a:rPr lang="en-US" sz="4500" b="1" dirty="0" smtClean="0">
                <a:solidFill>
                  <a:prstClr val="black"/>
                </a:solidFill>
                <a:latin typeface="Browallia New" pitchFamily="34" charset="-34"/>
                <a:cs typeface="Browallia New" pitchFamily="34" charset="-34"/>
              </a:rPr>
              <a:t>LEVEL OF </a:t>
            </a:r>
            <a:r>
              <a:rPr lang="en-US" sz="4500" b="1" dirty="0" smtClean="0">
                <a:solidFill>
                  <a:srgbClr val="FF0000"/>
                </a:solidFill>
                <a:latin typeface="Browallia New" pitchFamily="34" charset="-34"/>
                <a:cs typeface="Browallia New" pitchFamily="34" charset="-34"/>
              </a:rPr>
              <a:t>ENGAGEMENT</a:t>
            </a:r>
            <a:endParaRPr lang="en-US" sz="4500" b="1" dirty="0">
              <a:solidFill>
                <a:srgbClr val="FF0000"/>
              </a:solidFill>
              <a:latin typeface="Browallia New" pitchFamily="34" charset="-34"/>
              <a:cs typeface="Browallia New" pitchFamily="34" charset="-34"/>
            </a:endParaRPr>
          </a:p>
        </p:txBody>
      </p:sp>
      <p:sp>
        <p:nvSpPr>
          <p:cNvPr id="22" name="Flowchart: Off-page Connector 21"/>
          <p:cNvSpPr/>
          <p:nvPr/>
        </p:nvSpPr>
        <p:spPr>
          <a:xfrm rot="16200000">
            <a:off x="560278" y="2738213"/>
            <a:ext cx="1368150" cy="1824069"/>
          </a:xfrm>
          <a:prstGeom prst="flowChartOffpageConnector">
            <a:avLst/>
          </a:prstGeom>
          <a:solidFill>
            <a:schemeClr val="accent6">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28" name="Rectangle 27"/>
          <p:cNvSpPr/>
          <p:nvPr/>
        </p:nvSpPr>
        <p:spPr>
          <a:xfrm>
            <a:off x="477244" y="3245839"/>
            <a:ext cx="1330814" cy="911019"/>
          </a:xfrm>
          <a:prstGeom prst="rect">
            <a:avLst/>
          </a:prstGeom>
        </p:spPr>
        <p:txBody>
          <a:bodyPr wrap="none">
            <a:spAutoFit/>
          </a:bodyPr>
          <a:lstStyle/>
          <a:p>
            <a:pPr marL="0" marR="0" lvl="0" indent="0" algn="ctr" defTabSz="914400" eaLnBrk="1" fontAlgn="auto" latinLnBrk="0" hangingPunct="1">
              <a:lnSpc>
                <a:spcPct val="60000"/>
              </a:lnSpc>
              <a:spcBef>
                <a:spcPts val="0"/>
              </a:spcBef>
              <a:spcAft>
                <a:spcPts val="0"/>
              </a:spcAft>
              <a:buClrTx/>
              <a:buSzTx/>
              <a:buFontTx/>
              <a:buNone/>
              <a:tabLst/>
              <a:defRPr/>
            </a:pPr>
            <a:r>
              <a:rPr kumimoji="0" lang="en-US" sz="2800" b="1" i="0" u="none" strike="noStrike" kern="0" cap="none" spc="0" normalizeH="0" baseline="0" noProof="0" dirty="0">
                <a:ln>
                  <a:noFill/>
                </a:ln>
                <a:solidFill>
                  <a:schemeClr val="bg1"/>
                </a:solidFill>
                <a:effectLst>
                  <a:glow rad="63500">
                    <a:schemeClr val="accent6">
                      <a:satMod val="175000"/>
                      <a:alpha val="40000"/>
                    </a:schemeClr>
                  </a:glow>
                </a:effectLst>
                <a:uLnTx/>
                <a:uFillTx/>
                <a:latin typeface="Browallia New" pitchFamily="34" charset="-34"/>
                <a:cs typeface="Browallia New" pitchFamily="34" charset="-34"/>
              </a:rPr>
              <a:t>Comment </a:t>
            </a:r>
            <a:r>
              <a:rPr kumimoji="0" lang="en-US" sz="2800" b="1" i="0" u="none" strike="noStrike" kern="0" cap="none" spc="0" normalizeH="0" baseline="0" noProof="0" dirty="0" smtClean="0">
                <a:ln>
                  <a:noFill/>
                </a:ln>
                <a:solidFill>
                  <a:schemeClr val="bg1"/>
                </a:solidFill>
                <a:effectLst>
                  <a:glow rad="63500">
                    <a:schemeClr val="accent6">
                      <a:satMod val="175000"/>
                      <a:alpha val="40000"/>
                    </a:schemeClr>
                  </a:glow>
                </a:effectLst>
                <a:uLnTx/>
                <a:uFillTx/>
                <a:latin typeface="Browallia New" pitchFamily="34" charset="-34"/>
                <a:cs typeface="Browallia New" pitchFamily="34" charset="-34"/>
              </a:rPr>
              <a:t/>
            </a:r>
            <a:br>
              <a:rPr kumimoji="0" lang="en-US" sz="2800" b="1" i="0" u="none" strike="noStrike" kern="0" cap="none" spc="0" normalizeH="0" baseline="0" noProof="0" dirty="0" smtClean="0">
                <a:ln>
                  <a:noFill/>
                </a:ln>
                <a:solidFill>
                  <a:schemeClr val="bg1"/>
                </a:solidFill>
                <a:effectLst>
                  <a:glow rad="63500">
                    <a:schemeClr val="accent6">
                      <a:satMod val="175000"/>
                      <a:alpha val="40000"/>
                    </a:schemeClr>
                  </a:glow>
                </a:effectLst>
                <a:uLnTx/>
                <a:uFillTx/>
                <a:latin typeface="Browallia New" pitchFamily="34" charset="-34"/>
                <a:cs typeface="Browallia New" pitchFamily="34" charset="-34"/>
              </a:rPr>
            </a:br>
            <a:r>
              <a:rPr kumimoji="0" lang="en-US" sz="2800" b="1" i="0" u="none" strike="noStrike" kern="0" cap="none" spc="0" normalizeH="0" baseline="0" noProof="0" dirty="0" smtClean="0">
                <a:ln>
                  <a:noFill/>
                </a:ln>
                <a:solidFill>
                  <a:schemeClr val="bg1"/>
                </a:solidFill>
                <a:effectLst>
                  <a:glow rad="63500">
                    <a:schemeClr val="accent6">
                      <a:satMod val="175000"/>
                      <a:alpha val="40000"/>
                    </a:schemeClr>
                  </a:glow>
                </a:effectLst>
                <a:uLnTx/>
                <a:uFillTx/>
                <a:latin typeface="Browallia New" pitchFamily="34" charset="-34"/>
                <a:cs typeface="Browallia New" pitchFamily="34" charset="-34"/>
              </a:rPr>
              <a:t>&amp; </a:t>
            </a:r>
          </a:p>
          <a:p>
            <a:pPr marL="0" marR="0" lvl="0" indent="0" algn="ctr" defTabSz="914400" eaLnBrk="1" fontAlgn="auto" latinLnBrk="0" hangingPunct="1">
              <a:lnSpc>
                <a:spcPct val="6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chemeClr val="bg1"/>
                </a:solidFill>
                <a:effectLst>
                  <a:glow rad="63500">
                    <a:schemeClr val="accent6">
                      <a:satMod val="175000"/>
                      <a:alpha val="40000"/>
                    </a:schemeClr>
                  </a:glow>
                </a:effectLst>
                <a:uLnTx/>
                <a:uFillTx/>
                <a:latin typeface="Browallia New" pitchFamily="34" charset="-34"/>
                <a:cs typeface="Browallia New" pitchFamily="34" charset="-34"/>
              </a:rPr>
              <a:t>Approve</a:t>
            </a:r>
            <a:r>
              <a:rPr kumimoji="0" lang="en-US" sz="2800" b="0" i="0" u="none" strike="noStrike" kern="0" cap="none" spc="0" normalizeH="0" baseline="0" noProof="0" dirty="0" smtClean="0">
                <a:ln>
                  <a:noFill/>
                </a:ln>
                <a:solidFill>
                  <a:schemeClr val="bg1"/>
                </a:solidFill>
                <a:effectLst>
                  <a:glow rad="63500">
                    <a:schemeClr val="accent6">
                      <a:satMod val="175000"/>
                      <a:alpha val="40000"/>
                    </a:schemeClr>
                  </a:glow>
                </a:effectLst>
                <a:uLnTx/>
                <a:uFillTx/>
                <a:latin typeface="Browallia New" pitchFamily="34" charset="-34"/>
                <a:cs typeface="Browallia New" pitchFamily="34" charset="-34"/>
              </a:rPr>
              <a:t> </a:t>
            </a:r>
            <a:endParaRPr kumimoji="0" lang="th-TH" sz="1400" b="0" i="0" u="none" strike="noStrike" kern="0" cap="none" spc="0" normalizeH="0" baseline="0" noProof="0" dirty="0">
              <a:ln>
                <a:noFill/>
              </a:ln>
              <a:solidFill>
                <a:schemeClr val="bg1"/>
              </a:solidFill>
              <a:effectLst>
                <a:glow rad="63500">
                  <a:schemeClr val="accent6">
                    <a:satMod val="175000"/>
                    <a:alpha val="40000"/>
                  </a:schemeClr>
                </a:glow>
              </a:effectLst>
              <a:uLnTx/>
              <a:uFillTx/>
            </a:endParaRPr>
          </a:p>
        </p:txBody>
      </p:sp>
      <p:sp>
        <p:nvSpPr>
          <p:cNvPr id="29" name="Rectangle 28"/>
          <p:cNvSpPr/>
          <p:nvPr/>
        </p:nvSpPr>
        <p:spPr>
          <a:xfrm>
            <a:off x="2265731" y="3245839"/>
            <a:ext cx="1330814" cy="911019"/>
          </a:xfrm>
          <a:prstGeom prst="rect">
            <a:avLst/>
          </a:prstGeom>
        </p:spPr>
        <p:txBody>
          <a:bodyPr wrap="none">
            <a:spAutoFit/>
          </a:bodyPr>
          <a:lstStyle/>
          <a:p>
            <a:pPr marL="0" marR="0" lvl="0" indent="0" algn="ctr" defTabSz="914400" eaLnBrk="1" fontAlgn="auto" latinLnBrk="0" hangingPunct="1">
              <a:lnSpc>
                <a:spcPct val="60000"/>
              </a:lnSpc>
              <a:spcBef>
                <a:spcPts val="0"/>
              </a:spcBef>
              <a:spcAft>
                <a:spcPts val="0"/>
              </a:spcAft>
              <a:buClrTx/>
              <a:buSzTx/>
              <a:buFontTx/>
              <a:buNone/>
              <a:tabLst/>
              <a:defRPr/>
            </a:pPr>
            <a:r>
              <a:rPr kumimoji="0" lang="en-US" sz="2800" b="1" i="0" u="none" strike="noStrike" kern="0" cap="none" spc="0" normalizeH="0" baseline="0" noProof="0" dirty="0">
                <a:ln>
                  <a:noFill/>
                </a:ln>
                <a:solidFill>
                  <a:schemeClr val="bg1"/>
                </a:solidFill>
                <a:effectLst>
                  <a:glow rad="63500">
                    <a:schemeClr val="accent6">
                      <a:satMod val="175000"/>
                      <a:alpha val="40000"/>
                    </a:schemeClr>
                  </a:glow>
                </a:effectLst>
                <a:uLnTx/>
                <a:uFillTx/>
                <a:latin typeface="Browallia New" pitchFamily="34" charset="-34"/>
                <a:cs typeface="Browallia New" pitchFamily="34" charset="-34"/>
              </a:rPr>
              <a:t>Comment </a:t>
            </a:r>
            <a:r>
              <a:rPr kumimoji="0" lang="en-US" sz="2800" b="1" i="0" u="none" strike="noStrike" kern="0" cap="none" spc="0" normalizeH="0" baseline="0" noProof="0" dirty="0" smtClean="0">
                <a:ln>
                  <a:noFill/>
                </a:ln>
                <a:solidFill>
                  <a:schemeClr val="bg1"/>
                </a:solidFill>
                <a:effectLst>
                  <a:glow rad="63500">
                    <a:schemeClr val="accent6">
                      <a:satMod val="175000"/>
                      <a:alpha val="40000"/>
                    </a:schemeClr>
                  </a:glow>
                </a:effectLst>
                <a:uLnTx/>
                <a:uFillTx/>
                <a:latin typeface="Browallia New" pitchFamily="34" charset="-34"/>
                <a:cs typeface="Browallia New" pitchFamily="34" charset="-34"/>
              </a:rPr>
              <a:t/>
            </a:r>
            <a:br>
              <a:rPr kumimoji="0" lang="en-US" sz="2800" b="1" i="0" u="none" strike="noStrike" kern="0" cap="none" spc="0" normalizeH="0" baseline="0" noProof="0" dirty="0" smtClean="0">
                <a:ln>
                  <a:noFill/>
                </a:ln>
                <a:solidFill>
                  <a:schemeClr val="bg1"/>
                </a:solidFill>
                <a:effectLst>
                  <a:glow rad="63500">
                    <a:schemeClr val="accent6">
                      <a:satMod val="175000"/>
                      <a:alpha val="40000"/>
                    </a:schemeClr>
                  </a:glow>
                </a:effectLst>
                <a:uLnTx/>
                <a:uFillTx/>
                <a:latin typeface="Browallia New" pitchFamily="34" charset="-34"/>
                <a:cs typeface="Browallia New" pitchFamily="34" charset="-34"/>
              </a:rPr>
            </a:br>
            <a:r>
              <a:rPr kumimoji="0" lang="en-US" sz="2800" b="1" i="0" u="none" strike="noStrike" kern="0" cap="none" spc="0" normalizeH="0" baseline="0" noProof="0" dirty="0" smtClean="0">
                <a:ln>
                  <a:noFill/>
                </a:ln>
                <a:solidFill>
                  <a:schemeClr val="bg1"/>
                </a:solidFill>
                <a:effectLst>
                  <a:glow rad="63500">
                    <a:schemeClr val="accent6">
                      <a:satMod val="175000"/>
                      <a:alpha val="40000"/>
                    </a:schemeClr>
                  </a:glow>
                </a:effectLst>
                <a:uLnTx/>
                <a:uFillTx/>
                <a:latin typeface="Browallia New" pitchFamily="34" charset="-34"/>
                <a:cs typeface="Browallia New" pitchFamily="34" charset="-34"/>
              </a:rPr>
              <a:t>&amp; </a:t>
            </a:r>
          </a:p>
          <a:p>
            <a:pPr marL="0" marR="0" lvl="0" indent="0" algn="ctr" defTabSz="914400" eaLnBrk="1" fontAlgn="auto" latinLnBrk="0" hangingPunct="1">
              <a:lnSpc>
                <a:spcPct val="6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chemeClr val="bg1"/>
                </a:solidFill>
                <a:effectLst>
                  <a:glow rad="63500">
                    <a:schemeClr val="accent6">
                      <a:satMod val="175000"/>
                      <a:alpha val="40000"/>
                    </a:schemeClr>
                  </a:glow>
                </a:effectLst>
                <a:uLnTx/>
                <a:uFillTx/>
                <a:latin typeface="Browallia New" pitchFamily="34" charset="-34"/>
                <a:cs typeface="Browallia New" pitchFamily="34" charset="-34"/>
              </a:rPr>
              <a:t>Abstain</a:t>
            </a:r>
            <a:endParaRPr kumimoji="0" lang="th-TH" sz="1400" b="0" i="0" u="none" strike="noStrike" kern="0" cap="none" spc="0" normalizeH="0" baseline="0" noProof="0" dirty="0">
              <a:ln>
                <a:noFill/>
              </a:ln>
              <a:solidFill>
                <a:schemeClr val="bg1"/>
              </a:solidFill>
              <a:effectLst>
                <a:glow rad="63500">
                  <a:schemeClr val="accent6">
                    <a:satMod val="175000"/>
                    <a:alpha val="40000"/>
                  </a:schemeClr>
                </a:glow>
              </a:effectLst>
              <a:uLnTx/>
              <a:uFillTx/>
            </a:endParaRPr>
          </a:p>
        </p:txBody>
      </p:sp>
      <p:sp>
        <p:nvSpPr>
          <p:cNvPr id="30" name="Rectangle 29"/>
          <p:cNvSpPr/>
          <p:nvPr/>
        </p:nvSpPr>
        <p:spPr>
          <a:xfrm>
            <a:off x="4316625" y="3234953"/>
            <a:ext cx="1330814" cy="911019"/>
          </a:xfrm>
          <a:prstGeom prst="rect">
            <a:avLst/>
          </a:prstGeom>
        </p:spPr>
        <p:txBody>
          <a:bodyPr wrap="none">
            <a:spAutoFit/>
          </a:bodyPr>
          <a:lstStyle/>
          <a:p>
            <a:pPr marL="0" marR="0" lvl="0" indent="0" algn="ctr" defTabSz="914400" eaLnBrk="1" fontAlgn="auto" latinLnBrk="0" hangingPunct="1">
              <a:lnSpc>
                <a:spcPct val="60000"/>
              </a:lnSpc>
              <a:spcBef>
                <a:spcPts val="0"/>
              </a:spcBef>
              <a:spcAft>
                <a:spcPts val="0"/>
              </a:spcAft>
              <a:buClrTx/>
              <a:buSzTx/>
              <a:buFontTx/>
              <a:buNone/>
              <a:tabLst/>
              <a:defRPr/>
            </a:pPr>
            <a:r>
              <a:rPr kumimoji="0" lang="en-US" sz="2800" b="1" i="0" u="none" strike="noStrike" kern="0" cap="none" spc="0" normalizeH="0" baseline="0" noProof="0" dirty="0">
                <a:ln>
                  <a:noFill/>
                </a:ln>
                <a:solidFill>
                  <a:schemeClr val="bg1"/>
                </a:solidFill>
                <a:effectLst>
                  <a:glow rad="63500">
                    <a:schemeClr val="accent6">
                      <a:satMod val="175000"/>
                      <a:alpha val="40000"/>
                    </a:schemeClr>
                  </a:glow>
                </a:effectLst>
                <a:uLnTx/>
                <a:uFillTx/>
                <a:latin typeface="Browallia New" pitchFamily="34" charset="-34"/>
                <a:cs typeface="Browallia New" pitchFamily="34" charset="-34"/>
              </a:rPr>
              <a:t>Comment </a:t>
            </a:r>
            <a:r>
              <a:rPr kumimoji="0" lang="en-US" sz="2800" b="1" i="0" u="none" strike="noStrike" kern="0" cap="none" spc="0" normalizeH="0" baseline="0" noProof="0" dirty="0" smtClean="0">
                <a:ln>
                  <a:noFill/>
                </a:ln>
                <a:solidFill>
                  <a:schemeClr val="bg1"/>
                </a:solidFill>
                <a:effectLst>
                  <a:glow rad="63500">
                    <a:schemeClr val="accent6">
                      <a:satMod val="175000"/>
                      <a:alpha val="40000"/>
                    </a:schemeClr>
                  </a:glow>
                </a:effectLst>
                <a:uLnTx/>
                <a:uFillTx/>
                <a:latin typeface="Browallia New" pitchFamily="34" charset="-34"/>
                <a:cs typeface="Browallia New" pitchFamily="34" charset="-34"/>
              </a:rPr>
              <a:t/>
            </a:r>
            <a:br>
              <a:rPr kumimoji="0" lang="en-US" sz="2800" b="1" i="0" u="none" strike="noStrike" kern="0" cap="none" spc="0" normalizeH="0" baseline="0" noProof="0" dirty="0" smtClean="0">
                <a:ln>
                  <a:noFill/>
                </a:ln>
                <a:solidFill>
                  <a:schemeClr val="bg1"/>
                </a:solidFill>
                <a:effectLst>
                  <a:glow rad="63500">
                    <a:schemeClr val="accent6">
                      <a:satMod val="175000"/>
                      <a:alpha val="40000"/>
                    </a:schemeClr>
                  </a:glow>
                </a:effectLst>
                <a:uLnTx/>
                <a:uFillTx/>
                <a:latin typeface="Browallia New" pitchFamily="34" charset="-34"/>
                <a:cs typeface="Browallia New" pitchFamily="34" charset="-34"/>
              </a:rPr>
            </a:br>
            <a:r>
              <a:rPr kumimoji="0" lang="en-US" sz="2800" b="1" i="0" u="none" strike="noStrike" kern="0" cap="none" spc="0" normalizeH="0" baseline="0" noProof="0" dirty="0" smtClean="0">
                <a:ln>
                  <a:noFill/>
                </a:ln>
                <a:solidFill>
                  <a:schemeClr val="bg1"/>
                </a:solidFill>
                <a:effectLst>
                  <a:glow rad="63500">
                    <a:schemeClr val="accent6">
                      <a:satMod val="175000"/>
                      <a:alpha val="40000"/>
                    </a:schemeClr>
                  </a:glow>
                </a:effectLst>
                <a:uLnTx/>
                <a:uFillTx/>
                <a:latin typeface="Browallia New" pitchFamily="34" charset="-34"/>
                <a:cs typeface="Browallia New" pitchFamily="34" charset="-34"/>
              </a:rPr>
              <a:t>&amp; </a:t>
            </a:r>
          </a:p>
          <a:p>
            <a:pPr marL="0" marR="0" lvl="0" indent="0" algn="ctr" defTabSz="914400" eaLnBrk="1" fontAlgn="auto" latinLnBrk="0" hangingPunct="1">
              <a:lnSpc>
                <a:spcPct val="6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chemeClr val="bg1"/>
                </a:solidFill>
                <a:effectLst>
                  <a:glow rad="63500">
                    <a:schemeClr val="accent6">
                      <a:satMod val="175000"/>
                      <a:alpha val="40000"/>
                    </a:schemeClr>
                  </a:glow>
                </a:effectLst>
                <a:uLnTx/>
                <a:uFillTx/>
                <a:latin typeface="Browallia New" pitchFamily="34" charset="-34"/>
                <a:cs typeface="Browallia New" pitchFamily="34" charset="-34"/>
              </a:rPr>
              <a:t>Object</a:t>
            </a:r>
            <a:endParaRPr kumimoji="0" lang="th-TH" sz="1400" b="0" i="0" u="none" strike="noStrike" kern="0" cap="none" spc="0" normalizeH="0" baseline="0" noProof="0" dirty="0">
              <a:ln>
                <a:noFill/>
              </a:ln>
              <a:solidFill>
                <a:schemeClr val="bg1"/>
              </a:solidFill>
              <a:effectLst>
                <a:glow rad="63500">
                  <a:schemeClr val="accent6">
                    <a:satMod val="175000"/>
                    <a:alpha val="40000"/>
                  </a:schemeClr>
                </a:glow>
              </a:effectLst>
              <a:uLnTx/>
              <a:uFillTx/>
            </a:endParaRPr>
          </a:p>
        </p:txBody>
      </p:sp>
      <p:sp>
        <p:nvSpPr>
          <p:cNvPr id="31" name="Rectangle 30"/>
          <p:cNvSpPr/>
          <p:nvPr/>
        </p:nvSpPr>
        <p:spPr>
          <a:xfrm>
            <a:off x="6382563" y="3231119"/>
            <a:ext cx="2034531" cy="867930"/>
          </a:xfrm>
          <a:prstGeom prst="rect">
            <a:avLst/>
          </a:prstGeom>
        </p:spPr>
        <p:txBody>
          <a:bodyPr wrap="none">
            <a:spAutoFit/>
          </a:bodyPr>
          <a:lstStyle/>
          <a:p>
            <a:pPr marL="0" marR="0" lvl="0" indent="0" algn="ctr" defTabSz="914400" eaLnBrk="1" fontAlgn="auto" latinLnBrk="0" hangingPunct="1">
              <a:lnSpc>
                <a:spcPct val="60000"/>
              </a:lnSpc>
              <a:spcBef>
                <a:spcPts val="0"/>
              </a:spcBef>
              <a:spcAft>
                <a:spcPts val="0"/>
              </a:spcAft>
              <a:buClrTx/>
              <a:buSzTx/>
              <a:buFontTx/>
              <a:buNone/>
              <a:tabLst/>
              <a:defRPr/>
            </a:pPr>
            <a:r>
              <a:rPr kumimoji="0" lang="en-US" sz="2800" b="1" i="0" u="none" strike="noStrike" kern="0" cap="none" spc="0" normalizeH="0" baseline="0" noProof="0" dirty="0">
                <a:ln>
                  <a:noFill/>
                </a:ln>
                <a:solidFill>
                  <a:schemeClr val="bg1"/>
                </a:solidFill>
                <a:effectLst>
                  <a:glow rad="63500">
                    <a:schemeClr val="accent6">
                      <a:satMod val="175000"/>
                      <a:alpha val="40000"/>
                    </a:schemeClr>
                  </a:glow>
                </a:effectLst>
                <a:uLnTx/>
                <a:uFillTx/>
                <a:latin typeface="Browallia New" pitchFamily="34" charset="-34"/>
                <a:cs typeface="Browallia New" pitchFamily="34" charset="-34"/>
              </a:rPr>
              <a:t>Comment </a:t>
            </a:r>
            <a:endParaRPr kumimoji="0" lang="en-US" sz="2800" b="1" i="0" u="none" strike="noStrike" kern="0" cap="none" spc="0" normalizeH="0" baseline="0" noProof="0" dirty="0" smtClean="0">
              <a:ln>
                <a:noFill/>
              </a:ln>
              <a:solidFill>
                <a:schemeClr val="bg1"/>
              </a:solidFill>
              <a:effectLst>
                <a:glow rad="63500">
                  <a:schemeClr val="accent6">
                    <a:satMod val="175000"/>
                    <a:alpha val="40000"/>
                  </a:schemeClr>
                </a:glow>
              </a:effectLst>
              <a:uLnTx/>
              <a:uFillTx/>
              <a:latin typeface="Browallia New" pitchFamily="34" charset="-34"/>
              <a:cs typeface="Browallia New" pitchFamily="34" charset="-34"/>
            </a:endParaRPr>
          </a:p>
          <a:p>
            <a:pPr marL="0" marR="0" lvl="0" indent="0" algn="ctr" defTabSz="914400" eaLnBrk="1" fontAlgn="auto" latinLnBrk="0" hangingPunct="1">
              <a:lnSpc>
                <a:spcPct val="6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chemeClr val="bg1"/>
                </a:solidFill>
                <a:effectLst>
                  <a:glow rad="63500">
                    <a:schemeClr val="accent6">
                      <a:satMod val="175000"/>
                      <a:alpha val="40000"/>
                    </a:schemeClr>
                  </a:glow>
                </a:effectLst>
                <a:uLnTx/>
                <a:uFillTx/>
                <a:latin typeface="Browallia New" pitchFamily="34" charset="-34"/>
                <a:cs typeface="Browallia New" pitchFamily="34" charset="-34"/>
              </a:rPr>
              <a:t>&amp; Object &amp; </a:t>
            </a:r>
          </a:p>
          <a:p>
            <a:pPr marL="0" marR="0" lvl="0" indent="0" algn="ctr" defTabSz="914400" eaLnBrk="1" fontAlgn="auto" latinLnBrk="0" hangingPunct="1">
              <a:lnSpc>
                <a:spcPct val="6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chemeClr val="bg1"/>
                </a:solidFill>
                <a:effectLst>
                  <a:glow rad="63500">
                    <a:schemeClr val="accent6">
                      <a:satMod val="175000"/>
                      <a:alpha val="40000"/>
                    </a:schemeClr>
                  </a:glow>
                </a:effectLst>
                <a:uLnTx/>
                <a:uFillTx/>
                <a:latin typeface="Browallia New" pitchFamily="34" charset="-34"/>
                <a:cs typeface="Browallia New" pitchFamily="34" charset="-34"/>
              </a:rPr>
              <a:t>Resign (Dissent)</a:t>
            </a:r>
            <a:endParaRPr kumimoji="0" lang="th-TH" sz="1400" b="0" i="0" u="none" strike="noStrike" kern="0" cap="none" spc="0" normalizeH="0" baseline="0" noProof="0" dirty="0">
              <a:ln>
                <a:noFill/>
              </a:ln>
              <a:solidFill>
                <a:schemeClr val="bg1"/>
              </a:solidFill>
              <a:effectLst>
                <a:glow rad="63500">
                  <a:schemeClr val="accent6">
                    <a:satMod val="175000"/>
                    <a:alpha val="40000"/>
                  </a:schemeClr>
                </a:glow>
              </a:effectLst>
              <a:uLnTx/>
              <a:uFillTx/>
            </a:endParaRPr>
          </a:p>
        </p:txBody>
      </p:sp>
      <p:sp>
        <p:nvSpPr>
          <p:cNvPr id="33" name="Rectangle 32"/>
          <p:cNvSpPr/>
          <p:nvPr/>
        </p:nvSpPr>
        <p:spPr>
          <a:xfrm>
            <a:off x="2924202" y="4952054"/>
            <a:ext cx="3231974" cy="369332"/>
          </a:xfrm>
          <a:prstGeom prst="rect">
            <a:avLst/>
          </a:prstGeom>
          <a:solidFill>
            <a:schemeClr val="bg1"/>
          </a:solidFill>
        </p:spPr>
        <p:txBody>
          <a:bodyPr wrap="none">
            <a:spAutoFit/>
          </a:bodyPr>
          <a:lstStyle/>
          <a:p>
            <a:pPr lvl="0" algn="ctr" fontAlgn="base">
              <a:spcBef>
                <a:spcPct val="0"/>
              </a:spcBef>
              <a:spcAft>
                <a:spcPct val="0"/>
              </a:spcAft>
              <a:defRPr/>
            </a:pPr>
            <a:r>
              <a:rPr lang="en-US" sz="1800" b="1" kern="0" dirty="0" smtClean="0">
                <a:solidFill>
                  <a:schemeClr val="tx1">
                    <a:lumMod val="50000"/>
                    <a:lumOff val="50000"/>
                  </a:schemeClr>
                </a:solidFill>
                <a:latin typeface="Browallia New" pitchFamily="34" charset="-34"/>
                <a:cs typeface="Browallia New" pitchFamily="34" charset="-34"/>
              </a:rPr>
              <a:t>INDEPENDENCE &amp; POTENTIAL CONFLICT</a:t>
            </a:r>
            <a:endParaRPr lang="th-TH" sz="1800" b="1" kern="0" dirty="0">
              <a:solidFill>
                <a:schemeClr val="tx1">
                  <a:lumMod val="50000"/>
                  <a:lumOff val="50000"/>
                </a:schemeClr>
              </a:solidFill>
              <a:latin typeface="Browallia New" pitchFamily="34" charset="-34"/>
              <a:cs typeface="Browallia New" pitchFamily="34" charset="-34"/>
            </a:endParaRPr>
          </a:p>
        </p:txBody>
      </p:sp>
      <p:sp>
        <p:nvSpPr>
          <p:cNvPr id="34" name="Right Triangle 33"/>
          <p:cNvSpPr/>
          <p:nvPr/>
        </p:nvSpPr>
        <p:spPr>
          <a:xfrm flipH="1">
            <a:off x="382635" y="980728"/>
            <a:ext cx="8271786" cy="1019203"/>
          </a:xfrm>
          <a:prstGeom prst="rtTriangle">
            <a:avLst/>
          </a:prstGeom>
          <a:gradFill flip="none" rotWithShape="1">
            <a:gsLst>
              <a:gs pos="0">
                <a:schemeClr val="accent3">
                  <a:lumMod val="75000"/>
                </a:schemeClr>
              </a:gs>
              <a:gs pos="42000">
                <a:srgbClr val="D6865A"/>
              </a:gs>
              <a:gs pos="90000">
                <a:srgbClr val="FFFFC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Arrow Connector 38"/>
          <p:cNvCxnSpPr/>
          <p:nvPr/>
        </p:nvCxnSpPr>
        <p:spPr>
          <a:xfrm>
            <a:off x="332318" y="2209058"/>
            <a:ext cx="8322103" cy="0"/>
          </a:xfrm>
          <a:prstGeom prst="straightConnector1">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3275856" y="2029784"/>
            <a:ext cx="2275858" cy="369332"/>
          </a:xfrm>
          <a:prstGeom prst="rect">
            <a:avLst/>
          </a:prstGeom>
          <a:solidFill>
            <a:schemeClr val="bg1"/>
          </a:solidFill>
        </p:spPr>
        <p:txBody>
          <a:bodyPr wrap="square">
            <a:spAutoFit/>
          </a:bodyPr>
          <a:lstStyle/>
          <a:p>
            <a:pPr lvl="0" algn="ctr" fontAlgn="base">
              <a:spcBef>
                <a:spcPct val="0"/>
              </a:spcBef>
              <a:spcAft>
                <a:spcPct val="0"/>
              </a:spcAft>
              <a:defRPr/>
            </a:pPr>
            <a:r>
              <a:rPr lang="en-US" sz="1800" b="1" kern="0" dirty="0" smtClean="0">
                <a:solidFill>
                  <a:schemeClr val="tx1">
                    <a:lumMod val="50000"/>
                    <a:lumOff val="50000"/>
                  </a:schemeClr>
                </a:solidFill>
                <a:latin typeface="Browallia New" pitchFamily="34" charset="-34"/>
                <a:cs typeface="Browallia New" pitchFamily="34" charset="-34"/>
              </a:rPr>
              <a:t>BOARD DECISION-MAKING </a:t>
            </a:r>
            <a:endParaRPr lang="th-TH" sz="1800" b="1" kern="0" dirty="0">
              <a:solidFill>
                <a:schemeClr val="tx1">
                  <a:lumMod val="50000"/>
                  <a:lumOff val="50000"/>
                </a:schemeClr>
              </a:solidFill>
              <a:latin typeface="Browallia New" pitchFamily="34" charset="-34"/>
              <a:cs typeface="Browallia New" pitchFamily="34" charset="-34"/>
            </a:endParaRPr>
          </a:p>
        </p:txBody>
      </p:sp>
    </p:spTree>
    <p:extLst>
      <p:ext uri="{BB962C8B-B14F-4D97-AF65-F5344CB8AC3E}">
        <p14:creationId xmlns:p14="http://schemas.microsoft.com/office/powerpoint/2010/main" val="15147674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
          <p:cNvSpPr/>
          <p:nvPr/>
        </p:nvSpPr>
        <p:spPr>
          <a:xfrm>
            <a:off x="1490764" y="1030964"/>
            <a:ext cx="7113684" cy="2304256"/>
          </a:xfrm>
          <a:prstGeom prst="wedgeRoundRectCallout">
            <a:avLst>
              <a:gd name="adj1" fmla="val -55553"/>
              <a:gd name="adj2" fmla="val 76672"/>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pic>
        <p:nvPicPr>
          <p:cNvPr id="5" name="Picture 4" descr="ผลการค้นหารูปภาพสำหรับ thinking director silhouett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3850" y="3712933"/>
            <a:ext cx="3312046" cy="289804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3"/>
          <p:cNvSpPr/>
          <p:nvPr/>
        </p:nvSpPr>
        <p:spPr>
          <a:xfrm>
            <a:off x="1490764" y="1193674"/>
            <a:ext cx="7113684" cy="1938992"/>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1" u="none" strike="noStrike" kern="0" cap="none" spc="0" normalizeH="0" baseline="0" noProof="0" dirty="0" smtClean="0">
                <a:ln>
                  <a:noFill/>
                </a:ln>
                <a:solidFill>
                  <a:sysClr val="windowText" lastClr="000000"/>
                </a:solidFill>
                <a:effectLst/>
                <a:uLnTx/>
                <a:uFillTx/>
                <a:latin typeface="Browallia New" pitchFamily="34" charset="-34"/>
                <a:cs typeface="Browallia New" pitchFamily="34" charset="-34"/>
              </a:rPr>
              <a:t>“As directors, which criteria is used to determine </a:t>
            </a:r>
            <a:r>
              <a:rPr kumimoji="0" lang="en-US" sz="4000" b="1" i="1" u="sng" strike="noStrike" kern="0" cap="none" spc="0" normalizeH="0" baseline="0" noProof="0" dirty="0" smtClean="0">
                <a:ln>
                  <a:noFill/>
                </a:ln>
                <a:solidFill>
                  <a:srgbClr val="C00000"/>
                </a:solidFill>
                <a:effectLst/>
                <a:uLnTx/>
                <a:uFillTx/>
                <a:latin typeface="Browallia New" pitchFamily="34" charset="-34"/>
                <a:cs typeface="Browallia New" pitchFamily="34" charset="-34"/>
              </a:rPr>
              <a:t>which </a:t>
            </a:r>
            <a:r>
              <a:rPr kumimoji="0" lang="en-US" sz="4000" b="1" i="1" u="sng" strike="noStrike" kern="0" cap="none" spc="0" normalizeH="0" baseline="0" noProof="0" dirty="0">
                <a:ln>
                  <a:noFill/>
                </a:ln>
                <a:solidFill>
                  <a:srgbClr val="C00000"/>
                </a:solidFill>
                <a:effectLst/>
                <a:uLnTx/>
                <a:uFillTx/>
                <a:latin typeface="Browallia New" pitchFamily="34" charset="-34"/>
                <a:cs typeface="Browallia New" pitchFamily="34" charset="-34"/>
              </a:rPr>
              <a:t>level of independence </a:t>
            </a:r>
            <a:r>
              <a:rPr kumimoji="0" lang="en-US" sz="4000" b="1" i="1" u="none" strike="noStrike" kern="0" cap="none" spc="0" normalizeH="0" baseline="0" noProof="0" dirty="0">
                <a:ln>
                  <a:noFill/>
                </a:ln>
                <a:solidFill>
                  <a:sysClr val="windowText" lastClr="000000"/>
                </a:solidFill>
                <a:effectLst/>
                <a:uLnTx/>
                <a:uFillTx/>
                <a:latin typeface="Browallia New" pitchFamily="34" charset="-34"/>
                <a:cs typeface="Browallia New" pitchFamily="34" charset="-34"/>
              </a:rPr>
              <a:t>should be </a:t>
            </a:r>
            <a:r>
              <a:rPr kumimoji="0" lang="en-US" sz="4000" b="1" i="1" u="none" strike="noStrike" kern="0" cap="none" spc="0" normalizeH="0" baseline="0" noProof="0" dirty="0" smtClean="0">
                <a:ln>
                  <a:noFill/>
                </a:ln>
                <a:solidFill>
                  <a:sysClr val="windowText" lastClr="000000"/>
                </a:solidFill>
                <a:effectLst/>
                <a:uLnTx/>
                <a:uFillTx/>
                <a:latin typeface="Browallia New" pitchFamily="34" charset="-34"/>
                <a:cs typeface="Browallia New" pitchFamily="34" charset="-34"/>
              </a:rPr>
              <a:t>applied”</a:t>
            </a:r>
          </a:p>
        </p:txBody>
      </p:sp>
      <p:pic>
        <p:nvPicPr>
          <p:cNvPr id="8" name="Picture 4" descr="ผลการค้นหารูปภาพสำหรับ abstain"/>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97476" y="4311858"/>
            <a:ext cx="2570667" cy="71978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www.illinois-attorney.com/wp-content/uploads/2012/09/approve.pn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t="13857" b="40400"/>
          <a:stretch/>
        </p:blipFill>
        <p:spPr bwMode="auto">
          <a:xfrm>
            <a:off x="5734731" y="3770225"/>
            <a:ext cx="2054765" cy="93992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กลุ่ม 1"/>
          <p:cNvGrpSpPr/>
          <p:nvPr/>
        </p:nvGrpSpPr>
        <p:grpSpPr>
          <a:xfrm>
            <a:off x="6636306" y="4822829"/>
            <a:ext cx="2306379" cy="1593636"/>
            <a:chOff x="6737402" y="3395043"/>
            <a:chExt cx="2520280" cy="1714500"/>
          </a:xfrm>
        </p:grpSpPr>
        <p:pic>
          <p:nvPicPr>
            <p:cNvPr id="11" name="Picture 2" descr="http://cdn.grid.fotosearch.com/CSP/CSP183/k18255047.jp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67557" y="3395043"/>
              <a:ext cx="1714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6737402" y="3827091"/>
              <a:ext cx="2520280"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smtClean="0">
                  <a:ln>
                    <a:noFill/>
                  </a:ln>
                  <a:solidFill>
                    <a:sysClr val="windowText" lastClr="000000"/>
                  </a:solidFill>
                  <a:effectLst/>
                  <a:uLnTx/>
                  <a:uFillTx/>
                </a:rPr>
                <a:t>Object</a:t>
              </a:r>
              <a:endParaRPr kumimoji="0" lang="en-US" sz="4400" b="1" i="0" u="none" strike="noStrike" kern="0" cap="none" spc="0" normalizeH="0" baseline="0" noProof="0" dirty="0">
                <a:ln>
                  <a:noFill/>
                </a:ln>
                <a:solidFill>
                  <a:sysClr val="windowText" lastClr="000000"/>
                </a:solidFill>
                <a:effectLst/>
                <a:uLnTx/>
                <a:uFillTx/>
              </a:endParaRPr>
            </a:p>
          </p:txBody>
        </p:sp>
      </p:grpSp>
      <p:pic>
        <p:nvPicPr>
          <p:cNvPr id="13" name="Picture 8" descr="http://aworkcovervictimsdiary.com/wp-content/uploads/2013/03/can-I-resign-on-workcover.jpg"/>
          <p:cNvPicPr>
            <a:picLocks noChangeAspect="1" noChangeArrowheads="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13602" r="16116"/>
          <a:stretch/>
        </p:blipFill>
        <p:spPr bwMode="auto">
          <a:xfrm>
            <a:off x="4211960" y="5294855"/>
            <a:ext cx="1955792" cy="64958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
          <p:cNvSpPr/>
          <p:nvPr/>
        </p:nvSpPr>
        <p:spPr>
          <a:xfrm>
            <a:off x="132374" y="-11618"/>
            <a:ext cx="5906327" cy="706925"/>
          </a:xfrm>
          <a:prstGeom prst="rect">
            <a:avLst/>
          </a:prstGeom>
          <a:noFill/>
          <a:ln w="12700" algn="ctr">
            <a:noFill/>
            <a:miter lim="800000"/>
            <a:headEnd/>
            <a:tailEnd/>
          </a:ln>
          <a:effectLst/>
        </p:spPr>
        <p:txBody>
          <a:bodyPr lIns="90488" tIns="44450" rIns="90488" bIns="44450" anchor="b"/>
          <a:lstStyle/>
          <a:p>
            <a:pPr defTabSz="762000" fontAlgn="base">
              <a:lnSpc>
                <a:spcPct val="85000"/>
              </a:lnSpc>
              <a:spcBef>
                <a:spcPct val="0"/>
              </a:spcBef>
              <a:spcAft>
                <a:spcPct val="0"/>
              </a:spcAft>
            </a:pPr>
            <a:r>
              <a:rPr lang="en-US" sz="4500" b="1" dirty="0" smtClean="0">
                <a:solidFill>
                  <a:prstClr val="black"/>
                </a:solidFill>
                <a:latin typeface="Browallia New" pitchFamily="34" charset="-34"/>
                <a:cs typeface="Browallia New" pitchFamily="34" charset="-34"/>
              </a:rPr>
              <a:t>LEVEL OF </a:t>
            </a:r>
            <a:r>
              <a:rPr lang="en-US" sz="4500" b="1" dirty="0" smtClean="0">
                <a:solidFill>
                  <a:srgbClr val="FF0000"/>
                </a:solidFill>
                <a:latin typeface="Browallia New" pitchFamily="34" charset="-34"/>
                <a:cs typeface="Browallia New" pitchFamily="34" charset="-34"/>
              </a:rPr>
              <a:t>ENGAGEMENT</a:t>
            </a:r>
            <a:endParaRPr lang="en-US" sz="4500" b="1" dirty="0">
              <a:solidFill>
                <a:srgbClr val="FF0000"/>
              </a:solidFill>
              <a:latin typeface="Browallia New" pitchFamily="34" charset="-34"/>
              <a:cs typeface="Browallia New" pitchFamily="34" charset="-34"/>
            </a:endParaRPr>
          </a:p>
        </p:txBody>
      </p:sp>
    </p:spTree>
    <p:extLst>
      <p:ext uri="{BB962C8B-B14F-4D97-AF65-F5344CB8AC3E}">
        <p14:creationId xmlns:p14="http://schemas.microsoft.com/office/powerpoint/2010/main" val="2582692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par>
                                <p:cTn id="14" presetID="22" presetClass="entr" presetSubtype="4"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05602" y="980728"/>
            <a:ext cx="8064896" cy="1008112"/>
          </a:xfrm>
          <a:prstGeom prst="roundRect">
            <a:avLst/>
          </a:prstGeom>
          <a:solidFill>
            <a:srgbClr val="FFFFDD"/>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3"/>
          <p:cNvSpPr>
            <a:spLocks noChangeArrowheads="1"/>
          </p:cNvSpPr>
          <p:nvPr/>
        </p:nvSpPr>
        <p:spPr bwMode="auto">
          <a:xfrm>
            <a:off x="-9901608" y="2531729"/>
            <a:ext cx="8634544"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rtl="0" fontAlgn="base">
              <a:spcBef>
                <a:spcPct val="0"/>
              </a:spcBef>
              <a:spcAft>
                <a:spcPct val="0"/>
              </a:spcAft>
              <a:defRPr kern="1200">
                <a:solidFill>
                  <a:schemeClr val="tx1"/>
                </a:solidFill>
                <a:latin typeface="Arial" pitchFamily="34" charset="0"/>
                <a:ea typeface="+mn-ea"/>
                <a:cs typeface="+mn-cs"/>
              </a:defRPr>
            </a:lvl1pPr>
            <a:lvl2pPr marL="457200" algn="ctr" rtl="0" fontAlgn="base">
              <a:spcBef>
                <a:spcPct val="0"/>
              </a:spcBef>
              <a:spcAft>
                <a:spcPct val="0"/>
              </a:spcAft>
              <a:defRPr kern="1200">
                <a:solidFill>
                  <a:schemeClr val="tx1"/>
                </a:solidFill>
                <a:latin typeface="Arial" pitchFamily="34" charset="0"/>
                <a:ea typeface="+mn-ea"/>
                <a:cs typeface="+mn-cs"/>
              </a:defRPr>
            </a:lvl2pPr>
            <a:lvl3pPr marL="914400" algn="ctr" rtl="0" fontAlgn="base">
              <a:spcBef>
                <a:spcPct val="0"/>
              </a:spcBef>
              <a:spcAft>
                <a:spcPct val="0"/>
              </a:spcAft>
              <a:defRPr kern="1200">
                <a:solidFill>
                  <a:schemeClr val="tx1"/>
                </a:solidFill>
                <a:latin typeface="Arial" pitchFamily="34" charset="0"/>
                <a:ea typeface="+mn-ea"/>
                <a:cs typeface="+mn-cs"/>
              </a:defRPr>
            </a:lvl3pPr>
            <a:lvl4pPr marL="1371600" algn="ctr" rtl="0" fontAlgn="base">
              <a:spcBef>
                <a:spcPct val="0"/>
              </a:spcBef>
              <a:spcAft>
                <a:spcPct val="0"/>
              </a:spcAft>
              <a:defRPr kern="1200">
                <a:solidFill>
                  <a:schemeClr val="tx1"/>
                </a:solidFill>
                <a:latin typeface="Arial" pitchFamily="34" charset="0"/>
                <a:ea typeface="+mn-ea"/>
                <a:cs typeface="+mn-cs"/>
              </a:defRPr>
            </a:lvl4pPr>
            <a:lvl5pPr marL="1828800" algn="ct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457200" marR="0" lvl="0" indent="-457200" algn="thaiDist" defTabSz="914400" rtl="0" eaLnBrk="1" fontAlgn="base" latinLnBrk="0" hangingPunct="1">
              <a:lnSpc>
                <a:spcPct val="150000"/>
              </a:lnSpc>
              <a:spcBef>
                <a:spcPct val="0"/>
              </a:spcBef>
              <a:spcAft>
                <a:spcPct val="0"/>
              </a:spcAft>
              <a:buClr>
                <a:srgbClr val="C0504D"/>
              </a:buClr>
              <a:buSzPct val="70000"/>
              <a:buFont typeface="Wingdings" pitchFamily="2" charset="2"/>
              <a:buChar char="u"/>
              <a:tabLst/>
              <a:defRPr/>
            </a:pPr>
            <a:r>
              <a:rPr kumimoji="0" lang="en-US" sz="2800" b="0" i="0" u="none" strike="noStrike" kern="1200" cap="none" spc="0" normalizeH="0" baseline="0" noProof="0" dirty="0" smtClean="0">
                <a:ln>
                  <a:noFill/>
                </a:ln>
                <a:solidFill>
                  <a:sysClr val="windowText" lastClr="000000"/>
                </a:solidFill>
                <a:effectLst/>
                <a:uLnTx/>
                <a:uFillTx/>
                <a:latin typeface="Browallia New" pitchFamily="34" charset="-34"/>
                <a:ea typeface="+mn-ea"/>
                <a:cs typeface="Browallia New" pitchFamily="34" charset="-34"/>
              </a:rPr>
              <a:t>The </a:t>
            </a:r>
            <a:r>
              <a:rPr kumimoji="0" lang="en-US" sz="2800" b="0" i="0" u="none" strike="noStrike" kern="1200" cap="none" spc="0" normalizeH="0" baseline="0" noProof="0" dirty="0">
                <a:ln>
                  <a:noFill/>
                </a:ln>
                <a:solidFill>
                  <a:sysClr val="windowText" lastClr="000000"/>
                </a:solidFill>
                <a:effectLst/>
                <a:uLnTx/>
                <a:uFillTx/>
                <a:latin typeface="Browallia New" pitchFamily="34" charset="-34"/>
                <a:ea typeface="+mn-ea"/>
                <a:cs typeface="Browallia New" pitchFamily="34" charset="-34"/>
              </a:rPr>
              <a:t>decision was based on the honest and reasonable belief that it would be </a:t>
            </a:r>
            <a:r>
              <a:rPr kumimoji="0" lang="en-US" sz="2800" b="1" i="0" u="none" strike="noStrike" kern="1200" cap="none" spc="0" normalizeH="0" baseline="0" noProof="0" dirty="0">
                <a:ln>
                  <a:noFill/>
                </a:ln>
                <a:solidFill>
                  <a:sysClr val="windowText" lastClr="000000"/>
                </a:solidFill>
                <a:effectLst/>
                <a:uLnTx/>
                <a:uFillTx/>
                <a:latin typeface="Browallia New" pitchFamily="34" charset="-34"/>
                <a:ea typeface="+mn-ea"/>
                <a:cs typeface="Browallia New" pitchFamily="34" charset="-34"/>
              </a:rPr>
              <a:t>in the best interest of the </a:t>
            </a:r>
            <a:r>
              <a:rPr kumimoji="0" lang="en-US" sz="2800" b="1" i="0" u="none" strike="noStrike" kern="1200" cap="none" spc="0" normalizeH="0" baseline="0" noProof="0" dirty="0" smtClean="0">
                <a:ln>
                  <a:noFill/>
                </a:ln>
                <a:solidFill>
                  <a:sysClr val="windowText" lastClr="000000"/>
                </a:solidFill>
                <a:effectLst/>
                <a:uLnTx/>
                <a:uFillTx/>
                <a:latin typeface="Browallia New" pitchFamily="34" charset="-34"/>
                <a:ea typeface="+mn-ea"/>
                <a:cs typeface="Browallia New" pitchFamily="34" charset="-34"/>
              </a:rPr>
              <a:t>company.</a:t>
            </a:r>
            <a:endParaRPr kumimoji="0" lang="en-US" sz="2800" b="1" i="0" u="none" strike="noStrike" kern="1200" cap="none" spc="0" normalizeH="0" baseline="0" noProof="0" dirty="0">
              <a:ln>
                <a:noFill/>
              </a:ln>
              <a:solidFill>
                <a:sysClr val="windowText" lastClr="000000"/>
              </a:solidFill>
              <a:effectLst/>
              <a:uLnTx/>
              <a:uFillTx/>
              <a:latin typeface="Browallia New" pitchFamily="34" charset="-34"/>
              <a:ea typeface="+mn-ea"/>
              <a:cs typeface="Browallia New" pitchFamily="34" charset="-34"/>
            </a:endParaRPr>
          </a:p>
          <a:p>
            <a:pPr marL="457200" marR="0" lvl="0" indent="-457200" algn="thaiDist" defTabSz="914400" rtl="0" eaLnBrk="1" fontAlgn="base" latinLnBrk="0" hangingPunct="1">
              <a:lnSpc>
                <a:spcPct val="150000"/>
              </a:lnSpc>
              <a:spcBef>
                <a:spcPct val="0"/>
              </a:spcBef>
              <a:spcAft>
                <a:spcPct val="0"/>
              </a:spcAft>
              <a:buClr>
                <a:srgbClr val="C0504D"/>
              </a:buClr>
              <a:buSzPct val="70000"/>
              <a:buFont typeface="Wingdings" pitchFamily="2" charset="2"/>
              <a:buChar char="u"/>
              <a:tabLst/>
              <a:defRPr/>
            </a:pPr>
            <a:r>
              <a:rPr kumimoji="0" lang="en-US" sz="2800" b="0" i="0" u="none" strike="noStrike" kern="1200" cap="none" spc="0" normalizeH="0" baseline="0" noProof="0" dirty="0">
                <a:ln>
                  <a:noFill/>
                </a:ln>
                <a:solidFill>
                  <a:sysClr val="windowText" lastClr="000000"/>
                </a:solidFill>
                <a:effectLst/>
                <a:uLnTx/>
                <a:uFillTx/>
                <a:latin typeface="Browallia New" pitchFamily="34" charset="-34"/>
                <a:ea typeface="+mn-ea"/>
                <a:cs typeface="Browallia New" pitchFamily="34" charset="-34"/>
              </a:rPr>
              <a:t>The decision was based on </a:t>
            </a:r>
            <a:r>
              <a:rPr kumimoji="0" lang="en-US" sz="2800" b="1" i="0" u="none" strike="noStrike" kern="1200" cap="none" spc="0" normalizeH="0" baseline="0" noProof="0" dirty="0">
                <a:ln>
                  <a:noFill/>
                </a:ln>
                <a:solidFill>
                  <a:sysClr val="windowText" lastClr="000000"/>
                </a:solidFill>
                <a:effectLst/>
                <a:uLnTx/>
                <a:uFillTx/>
                <a:latin typeface="Browallia New" pitchFamily="34" charset="-34"/>
                <a:ea typeface="+mn-ea"/>
                <a:cs typeface="Browallia New" pitchFamily="34" charset="-34"/>
              </a:rPr>
              <a:t>information believed to be </a:t>
            </a:r>
            <a:r>
              <a:rPr kumimoji="0" lang="en-US" sz="2800" b="1" i="0" u="none" strike="noStrike" kern="1200" cap="none" spc="0" normalizeH="0" baseline="0" noProof="0" dirty="0" smtClean="0">
                <a:ln>
                  <a:noFill/>
                </a:ln>
                <a:solidFill>
                  <a:sysClr val="windowText" lastClr="000000"/>
                </a:solidFill>
                <a:effectLst/>
                <a:uLnTx/>
                <a:uFillTx/>
                <a:latin typeface="Browallia New" pitchFamily="34" charset="-34"/>
                <a:ea typeface="+mn-ea"/>
                <a:cs typeface="Browallia New" pitchFamily="34" charset="-34"/>
              </a:rPr>
              <a:t>sufficient</a:t>
            </a:r>
            <a:r>
              <a:rPr kumimoji="0" lang="en-US" sz="2800" b="0" i="0" u="none" strike="noStrike" kern="1200" cap="none" spc="0" normalizeH="0" baseline="0" noProof="0" dirty="0" smtClean="0">
                <a:ln>
                  <a:noFill/>
                </a:ln>
                <a:solidFill>
                  <a:sysClr val="windowText" lastClr="000000"/>
                </a:solidFill>
                <a:effectLst/>
                <a:uLnTx/>
                <a:uFillTx/>
                <a:latin typeface="Browallia New" pitchFamily="34" charset="-34"/>
                <a:ea typeface="+mn-ea"/>
                <a:cs typeface="Browallia New" pitchFamily="34" charset="-34"/>
              </a:rPr>
              <a:t>.</a:t>
            </a:r>
            <a:endParaRPr kumimoji="0" lang="en-US" sz="2800" b="0" i="0" u="none" strike="noStrike" kern="1200" cap="none" spc="0" normalizeH="0" baseline="0" noProof="0" dirty="0">
              <a:ln>
                <a:noFill/>
              </a:ln>
              <a:solidFill>
                <a:sysClr val="windowText" lastClr="000000"/>
              </a:solidFill>
              <a:effectLst/>
              <a:uLnTx/>
              <a:uFillTx/>
              <a:latin typeface="Browallia New" pitchFamily="34" charset="-34"/>
              <a:ea typeface="+mn-ea"/>
              <a:cs typeface="Browallia New" pitchFamily="34" charset="-34"/>
            </a:endParaRPr>
          </a:p>
          <a:p>
            <a:pPr marL="457200" marR="0" lvl="0" indent="-457200" algn="thaiDist" defTabSz="914400" rtl="0" eaLnBrk="1" fontAlgn="base" latinLnBrk="0" hangingPunct="1">
              <a:lnSpc>
                <a:spcPct val="150000"/>
              </a:lnSpc>
              <a:spcBef>
                <a:spcPct val="0"/>
              </a:spcBef>
              <a:spcAft>
                <a:spcPct val="0"/>
              </a:spcAft>
              <a:buClr>
                <a:srgbClr val="C0504D"/>
              </a:buClr>
              <a:buSzPct val="70000"/>
              <a:buFont typeface="Wingdings" pitchFamily="2" charset="2"/>
              <a:buChar char="u"/>
              <a:tabLst/>
              <a:defRPr/>
            </a:pPr>
            <a:r>
              <a:rPr kumimoji="0" lang="en-US" sz="2800" b="0" i="0" u="none" strike="noStrike" kern="1200" cap="none" spc="0" normalizeH="0" baseline="0" noProof="0" dirty="0">
                <a:ln>
                  <a:noFill/>
                </a:ln>
                <a:solidFill>
                  <a:sysClr val="windowText" lastClr="000000"/>
                </a:solidFill>
                <a:effectLst/>
                <a:uLnTx/>
                <a:uFillTx/>
                <a:latin typeface="Browallia New" pitchFamily="34" charset="-34"/>
                <a:ea typeface="+mn-ea"/>
                <a:cs typeface="Browallia New" pitchFamily="34" charset="-34"/>
              </a:rPr>
              <a:t>The decision makers </a:t>
            </a:r>
            <a:r>
              <a:rPr kumimoji="0" lang="en-US" sz="2800" b="1" i="0" u="none" strike="noStrike" kern="1200" cap="none" spc="0" normalizeH="0" baseline="0" noProof="0" dirty="0">
                <a:ln>
                  <a:noFill/>
                </a:ln>
                <a:solidFill>
                  <a:sysClr val="windowText" lastClr="000000"/>
                </a:solidFill>
                <a:effectLst/>
                <a:uLnTx/>
                <a:uFillTx/>
                <a:latin typeface="Browallia New" pitchFamily="34" charset="-34"/>
                <a:ea typeface="+mn-ea"/>
                <a:cs typeface="Browallia New" pitchFamily="34" charset="-34"/>
              </a:rPr>
              <a:t>did not have either direct or indirect interest </a:t>
            </a:r>
            <a:r>
              <a:rPr kumimoji="0" lang="en-US" sz="2800" b="0" i="0" u="none" strike="noStrike" kern="1200" cap="none" spc="0" normalizeH="0" baseline="0" noProof="0" dirty="0">
                <a:ln>
                  <a:noFill/>
                </a:ln>
                <a:solidFill>
                  <a:sysClr val="windowText" lastClr="000000"/>
                </a:solidFill>
                <a:effectLst/>
                <a:uLnTx/>
                <a:uFillTx/>
                <a:latin typeface="Browallia New" pitchFamily="34" charset="-34"/>
                <a:ea typeface="+mn-ea"/>
                <a:cs typeface="Browallia New" pitchFamily="34" charset="-34"/>
              </a:rPr>
              <a:t>from such decision. </a:t>
            </a:r>
          </a:p>
        </p:txBody>
      </p:sp>
      <p:sp>
        <p:nvSpPr>
          <p:cNvPr id="6" name="สี่เหลี่ยมผืนผ้า 5"/>
          <p:cNvSpPr/>
          <p:nvPr/>
        </p:nvSpPr>
        <p:spPr>
          <a:xfrm>
            <a:off x="-9109520" y="1206271"/>
            <a:ext cx="8820150" cy="1200329"/>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smtClean="0">
                <a:ln>
                  <a:noFill/>
                </a:ln>
                <a:solidFill>
                  <a:srgbClr val="C0504D"/>
                </a:solidFill>
                <a:effectLst/>
                <a:uLnTx/>
                <a:uFillTx/>
                <a:latin typeface="Browallia New" pitchFamily="34" charset="-34"/>
                <a:cs typeface="Browallia New" pitchFamily="34" charset="-34"/>
              </a:rPr>
              <a:t>In </a:t>
            </a:r>
            <a:r>
              <a:rPr kumimoji="0" lang="en-US" sz="3600" b="1" i="0" u="none" strike="noStrike" kern="0" cap="none" spc="0" normalizeH="0" baseline="0" noProof="0" dirty="0">
                <a:ln>
                  <a:noFill/>
                </a:ln>
                <a:solidFill>
                  <a:srgbClr val="C0504D"/>
                </a:solidFill>
                <a:effectLst/>
                <a:uLnTx/>
                <a:uFillTx/>
                <a:latin typeface="Browallia New" pitchFamily="34" charset="-34"/>
                <a:cs typeface="Browallia New" pitchFamily="34" charset="-34"/>
              </a:rPr>
              <a:t>the “Decisional </a:t>
            </a:r>
            <a:r>
              <a:rPr kumimoji="0" lang="en-US" sz="3600" b="1" i="0" u="none" strike="noStrike" kern="0" cap="none" spc="0" normalizeH="0" baseline="0" noProof="0" dirty="0" smtClean="0">
                <a:ln>
                  <a:noFill/>
                </a:ln>
                <a:solidFill>
                  <a:srgbClr val="C0504D"/>
                </a:solidFill>
                <a:effectLst/>
                <a:uLnTx/>
                <a:uFillTx/>
                <a:latin typeface="Browallia New" pitchFamily="34" charset="-34"/>
                <a:cs typeface="Browallia New" pitchFamily="34" charset="-34"/>
              </a:rPr>
              <a:t>Setting”,</a:t>
            </a:r>
            <a:br>
              <a:rPr kumimoji="0" lang="en-US" sz="3600" b="1" i="0" u="none" strike="noStrike" kern="0" cap="none" spc="0" normalizeH="0" baseline="0" noProof="0" dirty="0" smtClean="0">
                <a:ln>
                  <a:noFill/>
                </a:ln>
                <a:solidFill>
                  <a:srgbClr val="C0504D"/>
                </a:solidFill>
                <a:effectLst/>
                <a:uLnTx/>
                <a:uFillTx/>
                <a:latin typeface="Browallia New" pitchFamily="34" charset="-34"/>
                <a:cs typeface="Browallia New" pitchFamily="34" charset="-34"/>
              </a:rPr>
            </a:br>
            <a:r>
              <a:rPr kumimoji="0" lang="en-US" sz="3600" b="1" i="0" u="none" strike="noStrike" kern="0" cap="none" spc="0" normalizeH="0" baseline="0" noProof="0" dirty="0" smtClean="0">
                <a:ln>
                  <a:noFill/>
                </a:ln>
                <a:solidFill>
                  <a:srgbClr val="C0504D"/>
                </a:solidFill>
                <a:effectLst/>
                <a:uLnTx/>
                <a:uFillTx/>
                <a:latin typeface="Browallia New" pitchFamily="34" charset="-34"/>
                <a:cs typeface="Browallia New" pitchFamily="34" charset="-34"/>
              </a:rPr>
              <a:t>the </a:t>
            </a:r>
            <a:r>
              <a:rPr kumimoji="0" lang="en-US" sz="3600" b="1" i="0" u="none" strike="noStrike" kern="0" cap="none" spc="0" normalizeH="0" baseline="0" noProof="0" dirty="0">
                <a:ln>
                  <a:noFill/>
                </a:ln>
                <a:solidFill>
                  <a:srgbClr val="C0504D"/>
                </a:solidFill>
                <a:effectLst/>
                <a:uLnTx/>
                <a:uFillTx/>
                <a:latin typeface="Browallia New" pitchFamily="34" charset="-34"/>
                <a:cs typeface="Browallia New" pitchFamily="34" charset="-34"/>
              </a:rPr>
              <a:t>“</a:t>
            </a:r>
            <a:r>
              <a:rPr kumimoji="0" lang="en-US" sz="3600" b="1" i="0" u="sng" strike="noStrike" kern="0" cap="none" spc="0" normalizeH="0" baseline="0" noProof="0" dirty="0">
                <a:ln>
                  <a:noFill/>
                </a:ln>
                <a:solidFill>
                  <a:srgbClr val="C0504D"/>
                </a:solidFill>
                <a:effectLst/>
                <a:uLnTx/>
                <a:uFillTx/>
                <a:latin typeface="Browallia New" pitchFamily="34" charset="-34"/>
                <a:cs typeface="Browallia New" pitchFamily="34" charset="-34"/>
              </a:rPr>
              <a:t>Business Judgment Rule</a:t>
            </a:r>
            <a:r>
              <a:rPr kumimoji="0" lang="en-US" sz="3600" b="1" i="0" u="none" strike="noStrike" kern="0" cap="none" spc="0" normalizeH="0" baseline="0" noProof="0" dirty="0" smtClean="0">
                <a:ln>
                  <a:noFill/>
                </a:ln>
                <a:solidFill>
                  <a:srgbClr val="C0504D"/>
                </a:solidFill>
                <a:effectLst/>
                <a:uLnTx/>
                <a:uFillTx/>
                <a:latin typeface="Browallia New" pitchFamily="34" charset="-34"/>
                <a:cs typeface="Browallia New" pitchFamily="34" charset="-34"/>
              </a:rPr>
              <a:t>” should be applied</a:t>
            </a:r>
            <a:endParaRPr kumimoji="0" lang="en-US" sz="2400" b="0" i="0" u="none" strike="noStrike" kern="0" cap="none" spc="0" normalizeH="0" baseline="0" noProof="0" dirty="0">
              <a:ln>
                <a:noFill/>
              </a:ln>
              <a:solidFill>
                <a:sysClr val="windowText" lastClr="000000"/>
              </a:solidFill>
              <a:effectLst/>
              <a:uLnTx/>
              <a:uFillTx/>
            </a:endParaRPr>
          </a:p>
        </p:txBody>
      </p:sp>
      <p:sp>
        <p:nvSpPr>
          <p:cNvPr id="7" name="สี่เหลี่ยมผืนผ้า 2"/>
          <p:cNvSpPr/>
          <p:nvPr/>
        </p:nvSpPr>
        <p:spPr>
          <a:xfrm>
            <a:off x="1342657" y="1124744"/>
            <a:ext cx="7416824" cy="854080"/>
          </a:xfrm>
          <a:prstGeom prst="rect">
            <a:avLst/>
          </a:prstGeom>
        </p:spPr>
        <p:txBody>
          <a:bodyPr wrap="square">
            <a:spAutoFit/>
          </a:bodyPr>
          <a:lstStyle/>
          <a:p>
            <a:pPr lvl="0" algn="ctr">
              <a:lnSpc>
                <a:spcPct val="80000"/>
              </a:lnSpc>
            </a:pPr>
            <a:r>
              <a:rPr lang="en-US" sz="3000" b="1" dirty="0" smtClean="0">
                <a:solidFill>
                  <a:schemeClr val="accent6">
                    <a:lumMod val="75000"/>
                  </a:schemeClr>
                </a:solidFill>
                <a:latin typeface="Browallia New" pitchFamily="34" charset="-34"/>
                <a:cs typeface="Browallia New" pitchFamily="34" charset="-34"/>
              </a:rPr>
              <a:t>In </a:t>
            </a:r>
            <a:r>
              <a:rPr lang="en-US" sz="3000" b="1" dirty="0">
                <a:solidFill>
                  <a:schemeClr val="accent6">
                    <a:lumMod val="75000"/>
                  </a:schemeClr>
                </a:solidFill>
                <a:latin typeface="Browallia New" pitchFamily="34" charset="-34"/>
                <a:cs typeface="Browallia New" pitchFamily="34" charset="-34"/>
              </a:rPr>
              <a:t>the “Decisional Setting”, the law applies the </a:t>
            </a:r>
            <a:r>
              <a:rPr lang="en-US" sz="3000" b="1" dirty="0" smtClean="0">
                <a:solidFill>
                  <a:schemeClr val="accent6">
                    <a:lumMod val="75000"/>
                  </a:schemeClr>
                </a:solidFill>
                <a:latin typeface="Browallia New" pitchFamily="34" charset="-34"/>
                <a:cs typeface="Browallia New" pitchFamily="34" charset="-34"/>
              </a:rPr>
              <a:t/>
            </a:r>
            <a:br>
              <a:rPr lang="en-US" sz="3000" b="1" dirty="0" smtClean="0">
                <a:solidFill>
                  <a:schemeClr val="accent6">
                    <a:lumMod val="75000"/>
                  </a:schemeClr>
                </a:solidFill>
                <a:latin typeface="Browallia New" pitchFamily="34" charset="-34"/>
                <a:cs typeface="Browallia New" pitchFamily="34" charset="-34"/>
              </a:rPr>
            </a:br>
            <a:r>
              <a:rPr lang="en-US" sz="3000" b="1" dirty="0" smtClean="0">
                <a:solidFill>
                  <a:srgbClr val="FF0000"/>
                </a:solidFill>
                <a:latin typeface="Browallia New" pitchFamily="34" charset="-34"/>
                <a:cs typeface="Browallia New" pitchFamily="34" charset="-34"/>
              </a:rPr>
              <a:t>“</a:t>
            </a:r>
            <a:r>
              <a:rPr lang="en-US" sz="3000" b="1" dirty="0">
                <a:solidFill>
                  <a:srgbClr val="FF0000"/>
                </a:solidFill>
                <a:latin typeface="Browallia New" pitchFamily="34" charset="-34"/>
                <a:cs typeface="Browallia New" pitchFamily="34" charset="-34"/>
              </a:rPr>
              <a:t>Business Judgment Rule”. </a:t>
            </a:r>
          </a:p>
        </p:txBody>
      </p:sp>
      <p:sp>
        <p:nvSpPr>
          <p:cNvPr id="8" name="สี่เหลี่ยมผืนผ้า 6"/>
          <p:cNvSpPr/>
          <p:nvPr/>
        </p:nvSpPr>
        <p:spPr>
          <a:xfrm>
            <a:off x="-10333656" y="5733256"/>
            <a:ext cx="8550945" cy="2846933"/>
          </a:xfrm>
          <a:prstGeom prst="rect">
            <a:avLst/>
          </a:prstGeom>
        </p:spPr>
        <p:txBody>
          <a:bodyPr wrap="square">
            <a:spAutoFit/>
          </a:bodyPr>
          <a:lstStyle/>
          <a:p>
            <a:pPr lvl="0" algn="thaiDist">
              <a:buClr>
                <a:srgbClr val="C0504D"/>
              </a:buClr>
              <a:buSzPct val="70000"/>
            </a:pPr>
            <a:r>
              <a:rPr lang="th-TH" sz="2800" b="1" dirty="0">
                <a:solidFill>
                  <a:prstClr val="black">
                    <a:lumMod val="85000"/>
                    <a:lumOff val="15000"/>
                  </a:prstClr>
                </a:solidFill>
                <a:latin typeface="Browallia New" pitchFamily="34" charset="-34"/>
                <a:cs typeface="Browallia New" pitchFamily="34" charset="-34"/>
              </a:rPr>
              <a:t>การตัดสินใจมีลักษณะครบถ้วนดังต่อไปนี้ </a:t>
            </a:r>
          </a:p>
          <a:p>
            <a:pPr marL="457200" lvl="0" indent="-457200" algn="thaiDist">
              <a:buClr>
                <a:srgbClr val="C0504D"/>
              </a:buClr>
              <a:buSzPct val="70000"/>
              <a:buFont typeface="Wingdings" pitchFamily="2" charset="2"/>
              <a:buChar char="u"/>
            </a:pPr>
            <a:endParaRPr lang="th-TH" sz="1100" b="1" dirty="0">
              <a:solidFill>
                <a:prstClr val="black">
                  <a:lumMod val="85000"/>
                  <a:lumOff val="15000"/>
                </a:prstClr>
              </a:solidFill>
              <a:latin typeface="Browallia New" pitchFamily="34" charset="-34"/>
              <a:cs typeface="Browallia New" pitchFamily="34" charset="-34"/>
            </a:endParaRPr>
          </a:p>
          <a:p>
            <a:pPr marL="804863" lvl="0" indent="-273050" algn="thaiDist">
              <a:buClr>
                <a:srgbClr val="9BBB59"/>
              </a:buClr>
              <a:buSzPct val="100000"/>
              <a:buFont typeface="Wingdings" pitchFamily="2" charset="2"/>
              <a:buChar char="§"/>
            </a:pPr>
            <a:r>
              <a:rPr lang="th-TH" sz="2800" b="1" dirty="0">
                <a:solidFill>
                  <a:prstClr val="black">
                    <a:lumMod val="85000"/>
                    <a:lumOff val="15000"/>
                  </a:prstClr>
                </a:solidFill>
                <a:latin typeface="Browallia New" pitchFamily="34" charset="-34"/>
                <a:cs typeface="Browallia New" pitchFamily="34" charset="-34"/>
              </a:rPr>
              <a:t>การตัดสินใจได้กระทำไปด้วยความเชื่อโดยสุจริตและสมเหตุสมผลว่าเป็นไปเพื่อประโยชน์สูงสุดของบริษัทเป็นสำคัญ</a:t>
            </a:r>
          </a:p>
          <a:p>
            <a:pPr marL="804863" lvl="0" indent="-273050" algn="thaiDist">
              <a:buClr>
                <a:srgbClr val="9BBB59"/>
              </a:buClr>
              <a:buSzPct val="100000"/>
              <a:buFont typeface="Wingdings" pitchFamily="2" charset="2"/>
              <a:buChar char="§"/>
            </a:pPr>
            <a:r>
              <a:rPr lang="th-TH" sz="2800" b="1" dirty="0">
                <a:solidFill>
                  <a:prstClr val="black">
                    <a:lumMod val="85000"/>
                    <a:lumOff val="15000"/>
                  </a:prstClr>
                </a:solidFill>
                <a:latin typeface="Browallia New" pitchFamily="34" charset="-34"/>
                <a:cs typeface="Browallia New" pitchFamily="34" charset="-34"/>
              </a:rPr>
              <a:t>การตัดสินใจได้กระทำบนพื้นฐานข้อมูลที่เชื่อโดยสุจริตว่าเพียงพอ และ</a:t>
            </a:r>
          </a:p>
          <a:p>
            <a:pPr marL="804863" lvl="0" indent="-273050" algn="thaiDist">
              <a:buClr>
                <a:srgbClr val="9BBB59"/>
              </a:buClr>
              <a:buSzPct val="100000"/>
              <a:buFont typeface="Wingdings" pitchFamily="2" charset="2"/>
              <a:buChar char="§"/>
            </a:pPr>
            <a:r>
              <a:rPr lang="th-TH" sz="2800" b="1" dirty="0">
                <a:solidFill>
                  <a:prstClr val="black">
                    <a:lumMod val="85000"/>
                    <a:lumOff val="15000"/>
                  </a:prstClr>
                </a:solidFill>
                <a:latin typeface="Browallia New" pitchFamily="34" charset="-34"/>
                <a:cs typeface="Browallia New" pitchFamily="34" charset="-34"/>
              </a:rPr>
              <a:t>การตัดสินใจได้กระทำไปโดยตนไม่มีส่วนได้เสีย ไม่ว่าโดยตรงหรือโดยอ้อมในเรื่องที่ตัดสินใจนั้น</a:t>
            </a:r>
          </a:p>
        </p:txBody>
      </p:sp>
      <p:sp>
        <p:nvSpPr>
          <p:cNvPr id="10" name="Rectangle 3"/>
          <p:cNvSpPr/>
          <p:nvPr/>
        </p:nvSpPr>
        <p:spPr>
          <a:xfrm>
            <a:off x="163746" y="4148"/>
            <a:ext cx="7792630" cy="706925"/>
          </a:xfrm>
          <a:prstGeom prst="rect">
            <a:avLst/>
          </a:prstGeom>
          <a:noFill/>
          <a:ln w="12700" algn="ctr">
            <a:noFill/>
            <a:miter lim="800000"/>
            <a:headEnd/>
            <a:tailEnd/>
          </a:ln>
          <a:effectLst/>
        </p:spPr>
        <p:txBody>
          <a:bodyPr lIns="90488" tIns="44450" rIns="90488" bIns="44450" anchor="b"/>
          <a:lstStyle/>
          <a:p>
            <a:pPr defTabSz="762000" fontAlgn="base">
              <a:lnSpc>
                <a:spcPct val="85000"/>
              </a:lnSpc>
              <a:spcBef>
                <a:spcPct val="0"/>
              </a:spcBef>
              <a:spcAft>
                <a:spcPct val="0"/>
              </a:spcAft>
            </a:pPr>
            <a:r>
              <a:rPr lang="en-US" sz="4500" b="1" dirty="0" smtClean="0">
                <a:solidFill>
                  <a:srgbClr val="FF0000"/>
                </a:solidFill>
                <a:latin typeface="Browallia New" pitchFamily="34" charset="-34"/>
                <a:cs typeface="Browallia New" pitchFamily="34" charset="-34"/>
              </a:rPr>
              <a:t>ENGAGEMENT</a:t>
            </a:r>
            <a:r>
              <a:rPr lang="en-US" sz="4500" b="1" dirty="0" smtClean="0">
                <a:solidFill>
                  <a:prstClr val="black"/>
                </a:solidFill>
                <a:latin typeface="Browallia New" pitchFamily="34" charset="-34"/>
                <a:cs typeface="Browallia New" pitchFamily="34" charset="-34"/>
              </a:rPr>
              <a:t>: APPROVE AND OBJECT</a:t>
            </a:r>
            <a:endParaRPr lang="en-US" sz="4500" b="1" dirty="0">
              <a:solidFill>
                <a:prstClr val="black"/>
              </a:solidFill>
              <a:latin typeface="Browallia New" pitchFamily="34" charset="-34"/>
              <a:cs typeface="Browallia New" pitchFamily="34" charset="-34"/>
            </a:endParaRPr>
          </a:p>
        </p:txBody>
      </p:sp>
      <p:pic>
        <p:nvPicPr>
          <p:cNvPr id="39938" name="Picture 2" descr="ผลการค้นหารูปภาพสำหรับ decision making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712" y="868304"/>
            <a:ext cx="1218004" cy="120356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258207" y="3360562"/>
            <a:ext cx="8252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rtl="0" fontAlgn="base">
              <a:spcBef>
                <a:spcPct val="0"/>
              </a:spcBef>
              <a:spcAft>
                <a:spcPct val="0"/>
              </a:spcAft>
              <a:defRPr kern="1200">
                <a:solidFill>
                  <a:schemeClr val="tx1"/>
                </a:solidFill>
                <a:latin typeface="Arial" pitchFamily="34" charset="0"/>
                <a:ea typeface="+mn-ea"/>
                <a:cs typeface="+mn-cs"/>
              </a:defRPr>
            </a:lvl1pPr>
            <a:lvl2pPr marL="457200" algn="ctr" rtl="0" fontAlgn="base">
              <a:spcBef>
                <a:spcPct val="0"/>
              </a:spcBef>
              <a:spcAft>
                <a:spcPct val="0"/>
              </a:spcAft>
              <a:defRPr kern="1200">
                <a:solidFill>
                  <a:schemeClr val="tx1"/>
                </a:solidFill>
                <a:latin typeface="Arial" pitchFamily="34" charset="0"/>
                <a:ea typeface="+mn-ea"/>
                <a:cs typeface="+mn-cs"/>
              </a:defRPr>
            </a:lvl2pPr>
            <a:lvl3pPr marL="914400" algn="ctr" rtl="0" fontAlgn="base">
              <a:spcBef>
                <a:spcPct val="0"/>
              </a:spcBef>
              <a:spcAft>
                <a:spcPct val="0"/>
              </a:spcAft>
              <a:defRPr kern="1200">
                <a:solidFill>
                  <a:schemeClr val="tx1"/>
                </a:solidFill>
                <a:latin typeface="Arial" pitchFamily="34" charset="0"/>
                <a:ea typeface="+mn-ea"/>
                <a:cs typeface="+mn-cs"/>
              </a:defRPr>
            </a:lvl3pPr>
            <a:lvl4pPr marL="1371600" algn="ctr" rtl="0" fontAlgn="base">
              <a:spcBef>
                <a:spcPct val="0"/>
              </a:spcBef>
              <a:spcAft>
                <a:spcPct val="0"/>
              </a:spcAft>
              <a:defRPr kern="1200">
                <a:solidFill>
                  <a:schemeClr val="tx1"/>
                </a:solidFill>
                <a:latin typeface="Arial" pitchFamily="34" charset="0"/>
                <a:ea typeface="+mn-ea"/>
                <a:cs typeface="+mn-cs"/>
              </a:defRPr>
            </a:lvl4pPr>
            <a:lvl5pPr marL="1828800" algn="ct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457200" marR="0" lvl="0" indent="-457200" algn="thaiDist" defTabSz="914400" rtl="0" eaLnBrk="1" fontAlgn="base" latinLnBrk="0" hangingPunct="1">
              <a:lnSpc>
                <a:spcPct val="100000"/>
              </a:lnSpc>
              <a:spcBef>
                <a:spcPct val="0"/>
              </a:spcBef>
              <a:spcAft>
                <a:spcPct val="0"/>
              </a:spcAft>
              <a:buClr>
                <a:srgbClr val="C0504D"/>
              </a:buClr>
              <a:buSzPct val="70000"/>
              <a:buFont typeface="Wingdings" pitchFamily="2" charset="2"/>
              <a:buChar char="u"/>
              <a:tabLst/>
              <a:defRPr/>
            </a:pPr>
            <a:r>
              <a:rPr kumimoji="0" lang="en-US" sz="2800" b="0" i="0" u="none" strike="noStrike" kern="1200" cap="none" spc="0" normalizeH="0" baseline="0" noProof="0" dirty="0">
                <a:ln>
                  <a:noFill/>
                </a:ln>
                <a:solidFill>
                  <a:sysClr val="windowText" lastClr="000000">
                    <a:lumMod val="85000"/>
                    <a:lumOff val="15000"/>
                  </a:sysClr>
                </a:solidFill>
                <a:effectLst/>
                <a:uLnTx/>
                <a:uFillTx/>
                <a:latin typeface="Browallia New" pitchFamily="34" charset="-34"/>
                <a:ea typeface="+mn-ea"/>
                <a:cs typeface="Browallia New" pitchFamily="34" charset="-34"/>
              </a:rPr>
              <a:t>The decision was based on the honest and reasonable belief that it would be in the best interest of the </a:t>
            </a:r>
            <a:r>
              <a:rPr kumimoji="0" lang="en-US" sz="2800" b="0" i="0" u="none" strike="noStrike" kern="1200" cap="none" spc="0" normalizeH="0" baseline="0" noProof="0" dirty="0" smtClean="0">
                <a:ln>
                  <a:noFill/>
                </a:ln>
                <a:solidFill>
                  <a:sysClr val="windowText" lastClr="000000">
                    <a:lumMod val="85000"/>
                    <a:lumOff val="15000"/>
                  </a:sysClr>
                </a:solidFill>
                <a:effectLst/>
                <a:uLnTx/>
                <a:uFillTx/>
                <a:latin typeface="Browallia New" pitchFamily="34" charset="-34"/>
                <a:ea typeface="+mn-ea"/>
                <a:cs typeface="Browallia New" pitchFamily="34" charset="-34"/>
              </a:rPr>
              <a:t>company</a:t>
            </a:r>
            <a:endParaRPr kumimoji="0" lang="en-US" sz="2800" b="0" i="0" u="none" strike="noStrike" kern="1200" cap="none" spc="0" normalizeH="0" baseline="0" noProof="0" dirty="0">
              <a:ln>
                <a:noFill/>
              </a:ln>
              <a:solidFill>
                <a:sysClr val="windowText" lastClr="000000">
                  <a:lumMod val="85000"/>
                  <a:lumOff val="15000"/>
                </a:sysClr>
              </a:solidFill>
              <a:effectLst/>
              <a:uLnTx/>
              <a:uFillTx/>
              <a:latin typeface="Browallia New" pitchFamily="34" charset="-34"/>
              <a:ea typeface="+mn-ea"/>
              <a:cs typeface="Browallia New" pitchFamily="34" charset="-34"/>
            </a:endParaRPr>
          </a:p>
        </p:txBody>
      </p:sp>
      <p:sp>
        <p:nvSpPr>
          <p:cNvPr id="12" name="Text Box 16"/>
          <p:cNvSpPr txBox="1">
            <a:spLocks noChangeArrowheads="1"/>
          </p:cNvSpPr>
          <p:nvPr/>
        </p:nvSpPr>
        <p:spPr bwMode="auto">
          <a:xfrm>
            <a:off x="196007" y="2094061"/>
            <a:ext cx="8574491" cy="1266501"/>
          </a:xfrm>
          <a:prstGeom prst="rect">
            <a:avLst/>
          </a:prstGeom>
          <a:noFill/>
          <a:ln w="9525">
            <a:noFill/>
            <a:miter lim="800000"/>
            <a:headEnd/>
            <a:tailEnd/>
          </a:ln>
          <a:effectLst/>
        </p:spPr>
        <p:txBody>
          <a:bodyPr wrap="square">
            <a:spAutoFit/>
          </a:bodyPr>
          <a:lstStyle>
            <a:defPPr>
              <a:defRPr lang="en-US"/>
            </a:defPPr>
            <a:lvl1pPr algn="ctr" rtl="0" fontAlgn="base">
              <a:spcBef>
                <a:spcPct val="0"/>
              </a:spcBef>
              <a:spcAft>
                <a:spcPct val="0"/>
              </a:spcAft>
              <a:defRPr kern="1200">
                <a:solidFill>
                  <a:schemeClr val="tx1"/>
                </a:solidFill>
                <a:latin typeface="Arial" pitchFamily="34" charset="0"/>
                <a:ea typeface="+mn-ea"/>
                <a:cs typeface="+mn-cs"/>
              </a:defRPr>
            </a:lvl1pPr>
            <a:lvl2pPr marL="457200" algn="ctr" rtl="0" fontAlgn="base">
              <a:spcBef>
                <a:spcPct val="0"/>
              </a:spcBef>
              <a:spcAft>
                <a:spcPct val="0"/>
              </a:spcAft>
              <a:defRPr kern="1200">
                <a:solidFill>
                  <a:schemeClr val="tx1"/>
                </a:solidFill>
                <a:latin typeface="Arial" pitchFamily="34" charset="0"/>
                <a:ea typeface="+mn-ea"/>
                <a:cs typeface="+mn-cs"/>
              </a:defRPr>
            </a:lvl2pPr>
            <a:lvl3pPr marL="914400" algn="ctr" rtl="0" fontAlgn="base">
              <a:spcBef>
                <a:spcPct val="0"/>
              </a:spcBef>
              <a:spcAft>
                <a:spcPct val="0"/>
              </a:spcAft>
              <a:defRPr kern="1200">
                <a:solidFill>
                  <a:schemeClr val="tx1"/>
                </a:solidFill>
                <a:latin typeface="Arial" pitchFamily="34" charset="0"/>
                <a:ea typeface="+mn-ea"/>
                <a:cs typeface="+mn-cs"/>
              </a:defRPr>
            </a:lvl3pPr>
            <a:lvl4pPr marL="1371600" algn="ctr" rtl="0" fontAlgn="base">
              <a:spcBef>
                <a:spcPct val="0"/>
              </a:spcBef>
              <a:spcAft>
                <a:spcPct val="0"/>
              </a:spcAft>
              <a:defRPr kern="1200">
                <a:solidFill>
                  <a:schemeClr val="tx1"/>
                </a:solidFill>
                <a:latin typeface="Arial" pitchFamily="34" charset="0"/>
                <a:ea typeface="+mn-ea"/>
                <a:cs typeface="+mn-cs"/>
              </a:defRPr>
            </a:lvl4pPr>
            <a:lvl5pPr marL="1828800" algn="ct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0" marR="0" lvl="0" indent="0" algn="thaiDist" defTabSz="914400" rtl="0" eaLnBrk="1" fontAlgn="base" latinLnBrk="0" hangingPunct="1">
              <a:lnSpc>
                <a:spcPct val="90000"/>
              </a:lnSpc>
              <a:spcBef>
                <a:spcPts val="600"/>
              </a:spcBef>
              <a:spcAft>
                <a:spcPct val="0"/>
              </a:spcAft>
              <a:buClr>
                <a:srgbClr val="C0504D"/>
              </a:buClr>
              <a:buSzPct val="70000"/>
              <a:buFontTx/>
              <a:buNone/>
              <a:tabLst/>
              <a:defRPr/>
            </a:pPr>
            <a:r>
              <a:rPr kumimoji="0" lang="en-US" sz="2800" b="0" i="0" u="none" strike="noStrike" kern="1200" cap="none" spc="0" normalizeH="0" baseline="0" noProof="0" dirty="0">
                <a:ln>
                  <a:noFill/>
                </a:ln>
                <a:solidFill>
                  <a:sysClr val="windowText" lastClr="000000">
                    <a:lumMod val="85000"/>
                    <a:lumOff val="15000"/>
                  </a:sysClr>
                </a:solidFill>
                <a:effectLst/>
                <a:uLnTx/>
                <a:uFillTx/>
                <a:latin typeface="Browallia New" pitchFamily="34" charset="-34"/>
                <a:ea typeface="+mn-ea"/>
                <a:cs typeface="Browallia New" pitchFamily="34" charset="-34"/>
              </a:rPr>
              <a:t>Neither the director nor the executive shall be liable according the principle of responsibility and due care if it can be proven that during the time of the consideration of the matter, the decision was made in the following manner:</a:t>
            </a:r>
          </a:p>
        </p:txBody>
      </p:sp>
      <p:sp>
        <p:nvSpPr>
          <p:cNvPr id="13" name="Rectangle 3"/>
          <p:cNvSpPr>
            <a:spLocks noChangeArrowheads="1"/>
          </p:cNvSpPr>
          <p:nvPr/>
        </p:nvSpPr>
        <p:spPr bwMode="auto">
          <a:xfrm>
            <a:off x="287905" y="4193722"/>
            <a:ext cx="8244535" cy="146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rtl="0" fontAlgn="base">
              <a:spcBef>
                <a:spcPct val="0"/>
              </a:spcBef>
              <a:spcAft>
                <a:spcPct val="0"/>
              </a:spcAft>
              <a:defRPr kern="1200">
                <a:solidFill>
                  <a:schemeClr val="tx1"/>
                </a:solidFill>
                <a:latin typeface="Arial" pitchFamily="34" charset="0"/>
                <a:ea typeface="+mn-ea"/>
                <a:cs typeface="+mn-cs"/>
              </a:defRPr>
            </a:lvl1pPr>
            <a:lvl2pPr marL="457200" algn="ctr" rtl="0" fontAlgn="base">
              <a:spcBef>
                <a:spcPct val="0"/>
              </a:spcBef>
              <a:spcAft>
                <a:spcPct val="0"/>
              </a:spcAft>
              <a:defRPr kern="1200">
                <a:solidFill>
                  <a:schemeClr val="tx1"/>
                </a:solidFill>
                <a:latin typeface="Arial" pitchFamily="34" charset="0"/>
                <a:ea typeface="+mn-ea"/>
                <a:cs typeface="+mn-cs"/>
              </a:defRPr>
            </a:lvl2pPr>
            <a:lvl3pPr marL="914400" algn="ctr" rtl="0" fontAlgn="base">
              <a:spcBef>
                <a:spcPct val="0"/>
              </a:spcBef>
              <a:spcAft>
                <a:spcPct val="0"/>
              </a:spcAft>
              <a:defRPr kern="1200">
                <a:solidFill>
                  <a:schemeClr val="tx1"/>
                </a:solidFill>
                <a:latin typeface="Arial" pitchFamily="34" charset="0"/>
                <a:ea typeface="+mn-ea"/>
                <a:cs typeface="+mn-cs"/>
              </a:defRPr>
            </a:lvl3pPr>
            <a:lvl4pPr marL="1371600" algn="ctr" rtl="0" fontAlgn="base">
              <a:spcBef>
                <a:spcPct val="0"/>
              </a:spcBef>
              <a:spcAft>
                <a:spcPct val="0"/>
              </a:spcAft>
              <a:defRPr kern="1200">
                <a:solidFill>
                  <a:schemeClr val="tx1"/>
                </a:solidFill>
                <a:latin typeface="Arial" pitchFamily="34" charset="0"/>
                <a:ea typeface="+mn-ea"/>
                <a:cs typeface="+mn-cs"/>
              </a:defRPr>
            </a:lvl4pPr>
            <a:lvl5pPr marL="1828800" algn="ct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457200" marR="0" lvl="0" indent="-457200" algn="thaiDist" defTabSz="914400" rtl="0" eaLnBrk="1" fontAlgn="base" latinLnBrk="0" hangingPunct="1">
              <a:lnSpc>
                <a:spcPct val="100000"/>
              </a:lnSpc>
              <a:spcBef>
                <a:spcPct val="0"/>
              </a:spcBef>
              <a:spcAft>
                <a:spcPts val="600"/>
              </a:spcAft>
              <a:buClr>
                <a:srgbClr val="C0504D"/>
              </a:buClr>
              <a:buSzPct val="70000"/>
              <a:buFont typeface="Wingdings" pitchFamily="2" charset="2"/>
              <a:buChar char="u"/>
              <a:tabLst/>
              <a:defRPr/>
            </a:pPr>
            <a:r>
              <a:rPr kumimoji="0" lang="en-US" sz="2800" b="0" i="0" u="none" strike="noStrike" kern="1200" cap="none" spc="0" normalizeH="0" baseline="0" noProof="0" dirty="0" smtClean="0">
                <a:ln>
                  <a:noFill/>
                </a:ln>
                <a:solidFill>
                  <a:sysClr val="windowText" lastClr="000000">
                    <a:lumMod val="85000"/>
                    <a:lumOff val="15000"/>
                  </a:sysClr>
                </a:solidFill>
                <a:effectLst/>
                <a:uLnTx/>
                <a:uFillTx/>
                <a:latin typeface="Browallia New" pitchFamily="34" charset="-34"/>
                <a:ea typeface="+mn-ea"/>
                <a:cs typeface="Browallia New" pitchFamily="34" charset="-34"/>
              </a:rPr>
              <a:t>The </a:t>
            </a:r>
            <a:r>
              <a:rPr kumimoji="0" lang="en-US" sz="2800" b="0" i="0" u="none" strike="noStrike" kern="1200" cap="none" spc="0" normalizeH="0" baseline="0" noProof="0" dirty="0">
                <a:ln>
                  <a:noFill/>
                </a:ln>
                <a:solidFill>
                  <a:sysClr val="windowText" lastClr="000000">
                    <a:lumMod val="85000"/>
                    <a:lumOff val="15000"/>
                  </a:sysClr>
                </a:solidFill>
                <a:effectLst/>
                <a:uLnTx/>
                <a:uFillTx/>
                <a:latin typeface="Browallia New" pitchFamily="34" charset="-34"/>
                <a:ea typeface="+mn-ea"/>
                <a:cs typeface="Browallia New" pitchFamily="34" charset="-34"/>
              </a:rPr>
              <a:t>decision was based on information believed to be sufficient</a:t>
            </a:r>
          </a:p>
          <a:p>
            <a:pPr marL="457200" marR="0" lvl="0" indent="-457200" algn="thaiDist" defTabSz="914400" rtl="0" eaLnBrk="1" fontAlgn="base" latinLnBrk="0" hangingPunct="1">
              <a:lnSpc>
                <a:spcPct val="100000"/>
              </a:lnSpc>
              <a:spcBef>
                <a:spcPct val="0"/>
              </a:spcBef>
              <a:spcAft>
                <a:spcPct val="0"/>
              </a:spcAft>
              <a:buClr>
                <a:srgbClr val="C0504D"/>
              </a:buClr>
              <a:buSzPct val="70000"/>
              <a:buFont typeface="Wingdings" pitchFamily="2" charset="2"/>
              <a:buChar char="u"/>
              <a:tabLst/>
              <a:defRPr/>
            </a:pPr>
            <a:r>
              <a:rPr kumimoji="0" lang="en-US" sz="2800" b="0" i="0" u="none" strike="noStrike" kern="1200" cap="none" spc="0" normalizeH="0" baseline="0" noProof="0" dirty="0">
                <a:ln>
                  <a:noFill/>
                </a:ln>
                <a:solidFill>
                  <a:sysClr val="windowText" lastClr="000000">
                    <a:lumMod val="85000"/>
                    <a:lumOff val="15000"/>
                  </a:sysClr>
                </a:solidFill>
                <a:effectLst/>
                <a:uLnTx/>
                <a:uFillTx/>
                <a:latin typeface="Browallia New" pitchFamily="34" charset="-34"/>
                <a:ea typeface="+mn-ea"/>
                <a:cs typeface="Browallia New" pitchFamily="34" charset="-34"/>
              </a:rPr>
              <a:t>The decision makers did not have either direct or indirect interest from such decision. </a:t>
            </a:r>
          </a:p>
        </p:txBody>
      </p:sp>
    </p:spTree>
    <p:extLst>
      <p:ext uri="{BB962C8B-B14F-4D97-AF65-F5344CB8AC3E}">
        <p14:creationId xmlns:p14="http://schemas.microsoft.com/office/powerpoint/2010/main" val="41209360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lowchart: Extract 25"/>
          <p:cNvSpPr/>
          <p:nvPr/>
        </p:nvSpPr>
        <p:spPr>
          <a:xfrm>
            <a:off x="77700" y="1268412"/>
            <a:ext cx="8856984" cy="5040908"/>
          </a:xfrm>
          <a:prstGeom prst="flowChartExtract">
            <a:avLst/>
          </a:prstGeom>
          <a:gradFill flip="none" rotWithShape="1">
            <a:gsLst>
              <a:gs pos="0">
                <a:schemeClr val="accent1">
                  <a:tint val="66000"/>
                  <a:satMod val="160000"/>
                </a:schemeClr>
              </a:gs>
              <a:gs pos="100000">
                <a:schemeClr val="bg1"/>
              </a:gs>
            </a:gsLst>
            <a:lin ang="5400000" scaled="1"/>
            <a:tileRect/>
          </a:gra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solidFill>
                <a:prstClr val="white"/>
              </a:solidFill>
            </a:endParaRPr>
          </a:p>
        </p:txBody>
      </p:sp>
      <p:pic>
        <p:nvPicPr>
          <p:cNvPr id="430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920" t="21923" r="38804" b="17501"/>
          <a:stretch/>
        </p:blipFill>
        <p:spPr bwMode="auto">
          <a:xfrm>
            <a:off x="-6085184" y="1529171"/>
            <a:ext cx="5040560" cy="3709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4453" y="4148"/>
            <a:ext cx="7440970" cy="706925"/>
          </a:xfrm>
          <a:prstGeom prst="rect">
            <a:avLst/>
          </a:prstGeom>
          <a:noFill/>
          <a:ln w="12700" algn="ctr">
            <a:noFill/>
            <a:miter lim="800000"/>
            <a:headEnd/>
            <a:tailEnd/>
          </a:ln>
          <a:effectLst/>
        </p:spPr>
        <p:txBody>
          <a:bodyPr lIns="90488" tIns="44450" rIns="90488" bIns="44450" anchor="b"/>
          <a:lstStyle/>
          <a:p>
            <a:pPr defTabSz="762000" fontAlgn="base">
              <a:lnSpc>
                <a:spcPct val="85000"/>
              </a:lnSpc>
              <a:spcBef>
                <a:spcPct val="0"/>
              </a:spcBef>
              <a:spcAft>
                <a:spcPct val="0"/>
              </a:spcAft>
            </a:pPr>
            <a:r>
              <a:rPr lang="en-US" sz="4500" b="1" dirty="0" smtClean="0">
                <a:solidFill>
                  <a:prstClr val="black"/>
                </a:solidFill>
                <a:latin typeface="Browallia New" pitchFamily="34" charset="-34"/>
                <a:cs typeface="Browallia New" pitchFamily="34" charset="-34"/>
              </a:rPr>
              <a:t>EFFECTIVE AC Requires EFFECTIVE IDs</a:t>
            </a:r>
            <a:endParaRPr lang="en-US" sz="4500" b="1" dirty="0">
              <a:solidFill>
                <a:prstClr val="black"/>
              </a:solidFill>
              <a:latin typeface="Browallia New" pitchFamily="34" charset="-34"/>
              <a:cs typeface="Browallia New" pitchFamily="34" charset="-34"/>
            </a:endParaRPr>
          </a:p>
        </p:txBody>
      </p:sp>
      <p:grpSp>
        <p:nvGrpSpPr>
          <p:cNvPr id="5" name="Group 4"/>
          <p:cNvGrpSpPr/>
          <p:nvPr/>
        </p:nvGrpSpPr>
        <p:grpSpPr>
          <a:xfrm>
            <a:off x="99734" y="2896062"/>
            <a:ext cx="2598753" cy="964986"/>
            <a:chOff x="1378" y="1965778"/>
            <a:chExt cx="1989897" cy="964986"/>
          </a:xfrm>
        </p:grpSpPr>
        <p:sp>
          <p:nvSpPr>
            <p:cNvPr id="24" name="Oval 23"/>
            <p:cNvSpPr/>
            <p:nvPr/>
          </p:nvSpPr>
          <p:spPr>
            <a:xfrm>
              <a:off x="1378" y="1965778"/>
              <a:ext cx="1989897" cy="964986"/>
            </a:xfrm>
            <a:prstGeom prst="ellipse">
              <a:avLst/>
            </a:prstGeom>
            <a:solidFill>
              <a:srgbClr val="00823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Oval 4"/>
            <p:cNvSpPr/>
            <p:nvPr/>
          </p:nvSpPr>
          <p:spPr>
            <a:xfrm>
              <a:off x="292792" y="2107097"/>
              <a:ext cx="1407069" cy="6823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lgn="ctr" defTabSz="1066800">
                <a:lnSpc>
                  <a:spcPct val="90000"/>
                </a:lnSpc>
                <a:spcBef>
                  <a:spcPct val="0"/>
                </a:spcBef>
                <a:spcAft>
                  <a:spcPct val="35000"/>
                </a:spcAft>
              </a:pPr>
              <a:r>
                <a:rPr lang="en-US" sz="3100" b="1" dirty="0" smtClean="0">
                  <a:solidFill>
                    <a:prstClr val="white"/>
                  </a:solidFill>
                  <a:effectLst>
                    <a:outerShdw blurRad="38100" dist="38100" dir="2700000" algn="tl">
                      <a:srgbClr val="000000">
                        <a:alpha val="43137"/>
                      </a:srgbClr>
                    </a:outerShdw>
                  </a:effectLst>
                  <a:latin typeface="Browallia New" pitchFamily="34" charset="-34"/>
                  <a:cs typeface="Browallia New" pitchFamily="34" charset="-34"/>
                </a:rPr>
                <a:t>Independence</a:t>
              </a:r>
              <a:endParaRPr lang="th-TH" sz="3100" b="1" dirty="0">
                <a:solidFill>
                  <a:prstClr val="white"/>
                </a:solidFill>
                <a:effectLst>
                  <a:outerShdw blurRad="38100" dist="38100" dir="2700000" algn="tl">
                    <a:srgbClr val="000000">
                      <a:alpha val="43137"/>
                    </a:srgbClr>
                  </a:outerShdw>
                </a:effectLst>
                <a:latin typeface="Browallia New" pitchFamily="34" charset="-34"/>
                <a:cs typeface="Browallia New" pitchFamily="34" charset="-34"/>
              </a:endParaRPr>
            </a:p>
          </p:txBody>
        </p:sp>
      </p:grpSp>
      <p:grpSp>
        <p:nvGrpSpPr>
          <p:cNvPr id="6" name="Group 5"/>
          <p:cNvGrpSpPr/>
          <p:nvPr/>
        </p:nvGrpSpPr>
        <p:grpSpPr>
          <a:xfrm>
            <a:off x="2811884" y="3098710"/>
            <a:ext cx="569407" cy="559691"/>
            <a:chOff x="2069632" y="2168426"/>
            <a:chExt cx="559691" cy="559691"/>
          </a:xfrm>
          <a:solidFill>
            <a:schemeClr val="tx1">
              <a:lumMod val="50000"/>
              <a:lumOff val="50000"/>
            </a:schemeClr>
          </a:solidFill>
        </p:grpSpPr>
        <p:sp>
          <p:nvSpPr>
            <p:cNvPr id="22" name="Plus 21"/>
            <p:cNvSpPr/>
            <p:nvPr/>
          </p:nvSpPr>
          <p:spPr>
            <a:xfrm>
              <a:off x="2069632" y="2168426"/>
              <a:ext cx="559691" cy="559691"/>
            </a:xfrm>
            <a:prstGeom prst="mathPlus">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3" name="Plus 6"/>
            <p:cNvSpPr/>
            <p:nvPr/>
          </p:nvSpPr>
          <p:spPr>
            <a:xfrm>
              <a:off x="2143819" y="2382452"/>
              <a:ext cx="411317" cy="13163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889000">
                <a:lnSpc>
                  <a:spcPct val="90000"/>
                </a:lnSpc>
                <a:spcBef>
                  <a:spcPct val="0"/>
                </a:spcBef>
                <a:spcAft>
                  <a:spcPct val="35000"/>
                </a:spcAft>
              </a:pPr>
              <a:endParaRPr lang="th-TH" sz="2800">
                <a:solidFill>
                  <a:prstClr val="white"/>
                </a:solidFill>
                <a:latin typeface="Browallia New" pitchFamily="34" charset="-34"/>
                <a:cs typeface="Browallia New" pitchFamily="34" charset="-34"/>
              </a:endParaRPr>
            </a:p>
          </p:txBody>
        </p:sp>
      </p:grpSp>
      <p:grpSp>
        <p:nvGrpSpPr>
          <p:cNvPr id="7" name="Group 6"/>
          <p:cNvGrpSpPr/>
          <p:nvPr/>
        </p:nvGrpSpPr>
        <p:grpSpPr>
          <a:xfrm>
            <a:off x="3493272" y="2896062"/>
            <a:ext cx="2047883" cy="964986"/>
            <a:chOff x="2707681" y="1965778"/>
            <a:chExt cx="1667196" cy="964986"/>
          </a:xfrm>
        </p:grpSpPr>
        <p:sp>
          <p:nvSpPr>
            <p:cNvPr id="20" name="Oval 19"/>
            <p:cNvSpPr/>
            <p:nvPr/>
          </p:nvSpPr>
          <p:spPr>
            <a:xfrm>
              <a:off x="2707681" y="1965778"/>
              <a:ext cx="1667196" cy="96498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Oval 8"/>
            <p:cNvSpPr/>
            <p:nvPr/>
          </p:nvSpPr>
          <p:spPr>
            <a:xfrm>
              <a:off x="2951836" y="2107097"/>
              <a:ext cx="1178886" cy="6823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35560" rIns="35560" bIns="35560" numCol="1" spcCol="1270" anchor="ctr" anchorCtr="0">
              <a:noAutofit/>
            </a:bodyPr>
            <a:lstStyle/>
            <a:p>
              <a:pPr algn="ctr" defTabSz="1244600">
                <a:lnSpc>
                  <a:spcPct val="90000"/>
                </a:lnSpc>
                <a:spcBef>
                  <a:spcPct val="0"/>
                </a:spcBef>
                <a:spcAft>
                  <a:spcPct val="35000"/>
                </a:spcAft>
              </a:pPr>
              <a:r>
                <a:rPr lang="en-US" sz="3100" b="1" dirty="0" smtClean="0">
                  <a:solidFill>
                    <a:prstClr val="white"/>
                  </a:solidFill>
                  <a:effectLst>
                    <a:outerShdw blurRad="38100" dist="38100" dir="2700000" algn="tl">
                      <a:srgbClr val="000000">
                        <a:alpha val="43137"/>
                      </a:srgbClr>
                    </a:outerShdw>
                  </a:effectLst>
                  <a:latin typeface="Browallia New" pitchFamily="34" charset="-34"/>
                  <a:cs typeface="Browallia New" pitchFamily="34" charset="-34"/>
                </a:rPr>
                <a:t>Skills</a:t>
              </a:r>
              <a:endParaRPr lang="th-TH" sz="3100" b="1" dirty="0">
                <a:solidFill>
                  <a:prstClr val="white"/>
                </a:solidFill>
                <a:effectLst>
                  <a:outerShdw blurRad="38100" dist="38100" dir="2700000" algn="tl">
                    <a:srgbClr val="000000">
                      <a:alpha val="43137"/>
                    </a:srgbClr>
                  </a:outerShdw>
                </a:effectLst>
                <a:latin typeface="Browallia New" pitchFamily="34" charset="-34"/>
                <a:cs typeface="Browallia New" pitchFamily="34" charset="-34"/>
              </a:endParaRPr>
            </a:p>
          </p:txBody>
        </p:sp>
      </p:grpSp>
      <p:grpSp>
        <p:nvGrpSpPr>
          <p:cNvPr id="8" name="Group 7"/>
          <p:cNvGrpSpPr/>
          <p:nvPr/>
        </p:nvGrpSpPr>
        <p:grpSpPr>
          <a:xfrm>
            <a:off x="5663137" y="3104206"/>
            <a:ext cx="569407" cy="559691"/>
            <a:chOff x="4453235" y="2168426"/>
            <a:chExt cx="559691" cy="559691"/>
          </a:xfrm>
          <a:solidFill>
            <a:schemeClr val="tx1">
              <a:lumMod val="50000"/>
              <a:lumOff val="50000"/>
            </a:schemeClr>
          </a:solidFill>
        </p:grpSpPr>
        <p:sp>
          <p:nvSpPr>
            <p:cNvPr id="18" name="Plus 17"/>
            <p:cNvSpPr/>
            <p:nvPr/>
          </p:nvSpPr>
          <p:spPr>
            <a:xfrm>
              <a:off x="4453235" y="2168426"/>
              <a:ext cx="559691" cy="559691"/>
            </a:xfrm>
            <a:prstGeom prst="mathPlus">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9" name="Plus 10"/>
            <p:cNvSpPr/>
            <p:nvPr/>
          </p:nvSpPr>
          <p:spPr>
            <a:xfrm>
              <a:off x="4527422" y="2382452"/>
              <a:ext cx="411317" cy="13163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889000">
                <a:lnSpc>
                  <a:spcPct val="90000"/>
                </a:lnSpc>
                <a:spcBef>
                  <a:spcPct val="0"/>
                </a:spcBef>
                <a:spcAft>
                  <a:spcPct val="35000"/>
                </a:spcAft>
              </a:pPr>
              <a:endParaRPr lang="th-TH" sz="2800">
                <a:solidFill>
                  <a:prstClr val="white"/>
                </a:solidFill>
                <a:latin typeface="Browallia New" pitchFamily="34" charset="-34"/>
                <a:cs typeface="Browallia New" pitchFamily="34" charset="-34"/>
              </a:endParaRPr>
            </a:p>
          </p:txBody>
        </p:sp>
      </p:grpSp>
      <p:grpSp>
        <p:nvGrpSpPr>
          <p:cNvPr id="9" name="Group 8"/>
          <p:cNvGrpSpPr/>
          <p:nvPr/>
        </p:nvGrpSpPr>
        <p:grpSpPr>
          <a:xfrm>
            <a:off x="6389123" y="2881994"/>
            <a:ext cx="2621719" cy="964986"/>
            <a:chOff x="5091284" y="1965778"/>
            <a:chExt cx="1970597" cy="964986"/>
          </a:xfrm>
          <a:solidFill>
            <a:schemeClr val="accent3">
              <a:lumMod val="75000"/>
            </a:schemeClr>
          </a:solidFill>
        </p:grpSpPr>
        <p:sp>
          <p:nvSpPr>
            <p:cNvPr id="16" name="Oval 15"/>
            <p:cNvSpPr/>
            <p:nvPr/>
          </p:nvSpPr>
          <p:spPr>
            <a:xfrm>
              <a:off x="5091284" y="1965778"/>
              <a:ext cx="1970597" cy="964986"/>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Oval 12"/>
            <p:cNvSpPr/>
            <p:nvPr/>
          </p:nvSpPr>
          <p:spPr>
            <a:xfrm>
              <a:off x="5379871" y="2107097"/>
              <a:ext cx="1393423" cy="682348"/>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lgn="ctr" defTabSz="1066800">
                <a:lnSpc>
                  <a:spcPct val="90000"/>
                </a:lnSpc>
                <a:spcBef>
                  <a:spcPct val="0"/>
                </a:spcBef>
                <a:spcAft>
                  <a:spcPct val="35000"/>
                </a:spcAft>
              </a:pPr>
              <a:r>
                <a:rPr lang="en-US" sz="3100" b="1" dirty="0" smtClean="0">
                  <a:solidFill>
                    <a:prstClr val="white"/>
                  </a:solidFill>
                  <a:effectLst>
                    <a:outerShdw blurRad="38100" dist="38100" dir="2700000" algn="tl">
                      <a:srgbClr val="000000">
                        <a:alpha val="43137"/>
                      </a:srgbClr>
                    </a:outerShdw>
                  </a:effectLst>
                  <a:latin typeface="Browallia New" pitchFamily="34" charset="-34"/>
                  <a:cs typeface="Browallia New" pitchFamily="34" charset="-34"/>
                </a:rPr>
                <a:t>Engagement</a:t>
              </a:r>
              <a:endParaRPr lang="th-TH" sz="3100" b="1" dirty="0">
                <a:solidFill>
                  <a:prstClr val="white"/>
                </a:solidFill>
                <a:effectLst>
                  <a:outerShdw blurRad="38100" dist="38100" dir="2700000" algn="tl">
                    <a:srgbClr val="000000">
                      <a:alpha val="43137"/>
                    </a:srgbClr>
                  </a:outerShdw>
                </a:effectLst>
                <a:latin typeface="Browallia New" pitchFamily="34" charset="-34"/>
                <a:cs typeface="Browallia New" pitchFamily="34" charset="-34"/>
              </a:endParaRPr>
            </a:p>
          </p:txBody>
        </p:sp>
      </p:grpSp>
      <p:sp>
        <p:nvSpPr>
          <p:cNvPr id="12" name="Oval 11"/>
          <p:cNvSpPr/>
          <p:nvPr/>
        </p:nvSpPr>
        <p:spPr>
          <a:xfrm>
            <a:off x="2483768" y="924847"/>
            <a:ext cx="4032447" cy="1141111"/>
          </a:xfrm>
          <a:prstGeom prst="ellipse">
            <a:avLst/>
          </a:prstGeom>
          <a:solidFill>
            <a:schemeClr val="accent5">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lnSpc>
                <a:spcPct val="80000"/>
              </a:lnSpc>
            </a:pPr>
            <a:r>
              <a:rPr lang="en-US" sz="2900" b="1" dirty="0">
                <a:solidFill>
                  <a:prstClr val="white"/>
                </a:solidFill>
                <a:effectLst>
                  <a:outerShdw blurRad="38100" dist="38100" dir="2700000" algn="tl">
                    <a:srgbClr val="000000">
                      <a:alpha val="43137"/>
                    </a:srgbClr>
                  </a:outerShdw>
                </a:effectLst>
                <a:latin typeface="Browallia New" pitchFamily="34" charset="-34"/>
                <a:cs typeface="Browallia New" pitchFamily="34" charset="-34"/>
              </a:rPr>
              <a:t>Effective </a:t>
            </a:r>
            <a:endParaRPr lang="en-US" sz="2900" b="1" dirty="0" smtClean="0">
              <a:solidFill>
                <a:prstClr val="white"/>
              </a:solidFill>
              <a:effectLst>
                <a:outerShdw blurRad="38100" dist="38100" dir="2700000" algn="tl">
                  <a:srgbClr val="000000">
                    <a:alpha val="43137"/>
                  </a:srgbClr>
                </a:outerShdw>
              </a:effectLst>
              <a:latin typeface="Browallia New" pitchFamily="34" charset="-34"/>
              <a:cs typeface="Browallia New" pitchFamily="34" charset="-34"/>
            </a:endParaRPr>
          </a:p>
          <a:p>
            <a:pPr algn="ctr">
              <a:lnSpc>
                <a:spcPct val="80000"/>
              </a:lnSpc>
            </a:pPr>
            <a:r>
              <a:rPr lang="en-US" sz="2900" b="1" dirty="0" smtClean="0">
                <a:solidFill>
                  <a:prstClr val="white"/>
                </a:solidFill>
                <a:effectLst>
                  <a:outerShdw blurRad="38100" dist="38100" dir="2700000" algn="tl">
                    <a:srgbClr val="000000">
                      <a:alpha val="43137"/>
                    </a:srgbClr>
                  </a:outerShdw>
                </a:effectLst>
                <a:latin typeface="Browallia New" pitchFamily="34" charset="-34"/>
                <a:cs typeface="Browallia New" pitchFamily="34" charset="-34"/>
              </a:rPr>
              <a:t>Independent Directors</a:t>
            </a:r>
            <a:endParaRPr lang="th-TH" sz="2900" b="1" dirty="0">
              <a:solidFill>
                <a:prstClr val="white"/>
              </a:solidFill>
              <a:effectLst>
                <a:outerShdw blurRad="38100" dist="38100" dir="2700000" algn="tl">
                  <a:srgbClr val="000000">
                    <a:alpha val="43137"/>
                  </a:srgbClr>
                </a:outerShdw>
              </a:effectLst>
              <a:latin typeface="Browallia New" pitchFamily="34" charset="-34"/>
              <a:cs typeface="Browallia New" pitchFamily="34" charset="-34"/>
            </a:endParaRPr>
          </a:p>
          <a:p>
            <a:endParaRPr lang="en-US" sz="2900" dirty="0">
              <a:solidFill>
                <a:prstClr val="white"/>
              </a:solidFill>
              <a:effectLst>
                <a:outerShdw blurRad="38100" dist="38100" dir="2700000" algn="tl">
                  <a:srgbClr val="000000">
                    <a:alpha val="43137"/>
                  </a:srgbClr>
                </a:outerShdw>
              </a:effectLst>
            </a:endParaRPr>
          </a:p>
        </p:txBody>
      </p:sp>
      <p:pic>
        <p:nvPicPr>
          <p:cNvPr id="41988" name="Picture 4" descr="Image result for board of directo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92" y="4380466"/>
            <a:ext cx="9143821" cy="2505669"/>
          </a:xfrm>
          <a:prstGeom prst="rect">
            <a:avLst/>
          </a:prstGeom>
          <a:noFill/>
          <a:extLst>
            <a:ext uri="{909E8E84-426E-40DD-AFC4-6F175D3DCCD1}">
              <a14:hiddenFill xmlns:a14="http://schemas.microsoft.com/office/drawing/2010/main">
                <a:solidFill>
                  <a:srgbClr val="FFFFFF"/>
                </a:solidFill>
              </a14:hiddenFill>
            </a:ext>
          </a:extLst>
        </p:spPr>
      </p:pic>
      <p:sp>
        <p:nvSpPr>
          <p:cNvPr id="30" name="สี่เหลี่ยมผืนผ้า 1"/>
          <p:cNvSpPr/>
          <p:nvPr/>
        </p:nvSpPr>
        <p:spPr>
          <a:xfrm>
            <a:off x="11052720" y="1820773"/>
            <a:ext cx="2922058" cy="1938992"/>
          </a:xfrm>
          <a:prstGeom prst="rect">
            <a:avLst/>
          </a:prstGeom>
        </p:spPr>
        <p:txBody>
          <a:bodyPr wrap="square">
            <a:spAutoFit/>
          </a:bodyPr>
          <a:lstStyle/>
          <a:p>
            <a:r>
              <a:rPr lang="en-US" dirty="0">
                <a:solidFill>
                  <a:prstClr val="black"/>
                </a:solidFill>
              </a:rPr>
              <a:t>https://www.slideshare.net/pkvijay/role-of-independent-director-in-corporate-governance</a:t>
            </a:r>
          </a:p>
        </p:txBody>
      </p:sp>
    </p:spTree>
    <p:extLst>
      <p:ext uri="{BB962C8B-B14F-4D97-AF65-F5344CB8AC3E}">
        <p14:creationId xmlns:p14="http://schemas.microsoft.com/office/powerpoint/2010/main" val="13465910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txBox="1">
            <a:spLocks/>
          </p:cNvSpPr>
          <p:nvPr/>
        </p:nvSpPr>
        <p:spPr>
          <a:xfrm>
            <a:off x="1547664" y="1700808"/>
            <a:ext cx="6624736" cy="3456384"/>
          </a:xfrm>
          <a:prstGeom prst="rect">
            <a:avLst/>
          </a:prstGeom>
        </p:spPr>
        <p:txBody>
          <a:bodyPr lIns="121917" tIns="60958" rIns="121917" bIns="60958">
            <a:noAutofit/>
          </a:bodyPr>
          <a:lstStyle>
            <a:lvl1pPr marL="240030" indent="-240030" algn="l" rtl="0" eaLnBrk="1" latinLnBrk="0" hangingPunct="1">
              <a:spcBef>
                <a:spcPts val="525"/>
              </a:spcBef>
              <a:buClr>
                <a:schemeClr val="accent2"/>
              </a:buClr>
              <a:buSzPct val="60000"/>
              <a:buFont typeface="Wingdings"/>
              <a:buChar char=""/>
              <a:defRPr kumimoji="0" sz="2175" kern="1200">
                <a:solidFill>
                  <a:schemeClr val="tx1"/>
                </a:solidFill>
                <a:latin typeface="+mn-lt"/>
                <a:ea typeface="+mn-ea"/>
                <a:cs typeface="+mn-cs"/>
              </a:defRPr>
            </a:lvl1pPr>
            <a:lvl2pPr marL="480060" indent="-205740" algn="l" rtl="0" eaLnBrk="1" latinLnBrk="0" hangingPunct="1">
              <a:spcBef>
                <a:spcPts val="413"/>
              </a:spcBef>
              <a:buClr>
                <a:schemeClr val="accent1"/>
              </a:buClr>
              <a:buSzPct val="70000"/>
              <a:buFont typeface="Wingdings 2"/>
              <a:buChar char=""/>
              <a:defRPr kumimoji="0" sz="1950" kern="1200">
                <a:solidFill>
                  <a:schemeClr val="tx1"/>
                </a:solidFill>
                <a:latin typeface="+mn-lt"/>
                <a:ea typeface="+mn-ea"/>
                <a:cs typeface="+mn-cs"/>
              </a:defRPr>
            </a:lvl2pPr>
            <a:lvl3pPr marL="685800" indent="-171450" algn="l" rtl="0" eaLnBrk="1" latinLnBrk="0" hangingPunct="1">
              <a:spcBef>
                <a:spcPts val="375"/>
              </a:spcBef>
              <a:buClr>
                <a:schemeClr val="accent2"/>
              </a:buClr>
              <a:buSzPct val="75000"/>
              <a:buFont typeface="Wingdings"/>
              <a:buChar char=""/>
              <a:defRPr kumimoji="0" sz="1725" kern="1200">
                <a:solidFill>
                  <a:schemeClr val="tx1"/>
                </a:solidFill>
                <a:latin typeface="+mn-lt"/>
                <a:ea typeface="+mn-ea"/>
                <a:cs typeface="+mn-cs"/>
              </a:defRPr>
            </a:lvl3pPr>
            <a:lvl4pPr marL="1028700" indent="-171450" algn="l" rtl="0" eaLnBrk="1" latinLnBrk="0" hangingPunct="1">
              <a:spcBef>
                <a:spcPts val="300"/>
              </a:spcBef>
              <a:buClr>
                <a:schemeClr val="accent3"/>
              </a:buClr>
              <a:buSzPct val="75000"/>
              <a:buFont typeface="Wingdings"/>
              <a:buChar char=""/>
              <a:defRPr kumimoji="0" sz="1500" kern="1200">
                <a:solidFill>
                  <a:schemeClr val="tx1"/>
                </a:solidFill>
                <a:latin typeface="+mn-lt"/>
                <a:ea typeface="+mn-ea"/>
                <a:cs typeface="+mn-cs"/>
              </a:defRPr>
            </a:lvl4pPr>
            <a:lvl5pPr marL="1371600" indent="-171450" algn="l" rtl="0" eaLnBrk="1" latinLnBrk="0" hangingPunct="1">
              <a:spcBef>
                <a:spcPts val="300"/>
              </a:spcBef>
              <a:buClr>
                <a:schemeClr val="accent4"/>
              </a:buClr>
              <a:buSzPct val="65000"/>
              <a:buFont typeface="Wingdings"/>
              <a:buChar char=""/>
              <a:defRPr kumimoji="0" sz="1500" kern="1200">
                <a:solidFill>
                  <a:schemeClr val="tx1"/>
                </a:solidFill>
                <a:latin typeface="+mn-lt"/>
                <a:ea typeface="+mn-ea"/>
                <a:cs typeface="+mn-cs"/>
              </a:defRPr>
            </a:lvl5pPr>
            <a:lvl6pPr marL="1577340" indent="-171450" algn="l" rtl="0" eaLnBrk="1" latinLnBrk="0" hangingPunct="1">
              <a:spcBef>
                <a:spcPct val="20000"/>
              </a:spcBef>
              <a:buClr>
                <a:schemeClr val="accent1"/>
              </a:buClr>
              <a:buFont typeface="Wingdings"/>
              <a:buNone/>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a:extLst/>
          </a:lstStyle>
          <a:p>
            <a:pPr marL="0" indent="0">
              <a:buNone/>
            </a:pPr>
            <a:r>
              <a:rPr lang="en-US" sz="5300" dirty="0">
                <a:solidFill>
                  <a:schemeClr val="bg1"/>
                </a:solidFill>
                <a:latin typeface="Browallia New" panose="020B0604020202020204" pitchFamily="34" charset="-34"/>
                <a:cs typeface="Browallia New" panose="020B0604020202020204" pitchFamily="34" charset="-34"/>
              </a:rPr>
              <a:t>Directors Checklist</a:t>
            </a:r>
          </a:p>
          <a:p>
            <a:pPr marL="0" indent="0">
              <a:spcBef>
                <a:spcPts val="0"/>
              </a:spcBef>
              <a:buNone/>
            </a:pPr>
            <a:r>
              <a:rPr lang="en-US" sz="5300" dirty="0">
                <a:solidFill>
                  <a:schemeClr val="bg1"/>
                </a:solidFill>
                <a:latin typeface="Browallia New" panose="020B0604020202020204" pitchFamily="34" charset="-34"/>
                <a:cs typeface="Browallia New" panose="020B0604020202020204" pitchFamily="34" charset="-34"/>
                <a:sym typeface="Wingdings 2" panose="05020102010507070707" pitchFamily="18" charset="2"/>
              </a:rPr>
              <a:t></a:t>
            </a:r>
          </a:p>
          <a:p>
            <a:pPr marL="0" indent="0">
              <a:spcBef>
                <a:spcPts val="0"/>
              </a:spcBef>
              <a:buNone/>
            </a:pPr>
            <a:r>
              <a:rPr lang="en-US" sz="5300" dirty="0" smtClean="0">
                <a:solidFill>
                  <a:schemeClr val="bg1"/>
                </a:solidFill>
                <a:latin typeface="Browallia New" panose="020B0604020202020204" pitchFamily="34" charset="-34"/>
                <a:cs typeface="Browallia New" panose="020B0604020202020204" pitchFamily="34" charset="-34"/>
                <a:sym typeface="Wingdings 2" panose="05020102010507070707" pitchFamily="18" charset="2"/>
              </a:rPr>
              <a:t></a:t>
            </a:r>
          </a:p>
          <a:p>
            <a:pPr marL="0" indent="0">
              <a:spcBef>
                <a:spcPts val="0"/>
              </a:spcBef>
              <a:buNone/>
            </a:pPr>
            <a:r>
              <a:rPr lang="en-US" sz="5300" dirty="0" smtClean="0">
                <a:solidFill>
                  <a:schemeClr val="bg1"/>
                </a:solidFill>
                <a:latin typeface="Browallia New" panose="020B0604020202020204" pitchFamily="34" charset="-34"/>
                <a:cs typeface="Browallia New" panose="020B0604020202020204" pitchFamily="34" charset="-34"/>
                <a:sym typeface="Wingdings 2" panose="05020102010507070707" pitchFamily="18" charset="2"/>
              </a:rPr>
              <a:t></a:t>
            </a:r>
            <a:endParaRPr lang="en-US" sz="5300" dirty="0">
              <a:solidFill>
                <a:schemeClr val="bg1"/>
              </a:solidFill>
              <a:latin typeface="Browallia New" panose="020B0604020202020204" pitchFamily="34" charset="-34"/>
              <a:cs typeface="Browallia New" panose="020B0604020202020204" pitchFamily="34" charset="-34"/>
              <a:sym typeface="Wingdings 2" panose="05020102010507070707" pitchFamily="18" charset="2"/>
            </a:endParaRPr>
          </a:p>
        </p:txBody>
      </p:sp>
    </p:spTree>
    <p:extLst>
      <p:ext uri="{BB962C8B-B14F-4D97-AF65-F5344CB8AC3E}">
        <p14:creationId xmlns:p14="http://schemas.microsoft.com/office/powerpoint/2010/main" val="13900746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0" y="3356992"/>
            <a:ext cx="9144000" cy="29854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lvl="0" algn="ctr">
              <a:buClr>
                <a:srgbClr val="FFFFFF"/>
              </a:buClr>
              <a:buSzPct val="75000"/>
              <a:defRPr/>
            </a:pPr>
            <a:r>
              <a:rPr lang="en-US" sz="4400" b="1" kern="0" dirty="0">
                <a:solidFill>
                  <a:schemeClr val="accent4">
                    <a:lumMod val="75000"/>
                  </a:schemeClr>
                </a:solidFill>
                <a:effectLst>
                  <a:outerShdw blurRad="38100" dist="38100" dir="2700000" algn="tl">
                    <a:srgbClr val="000000">
                      <a:alpha val="43137"/>
                    </a:srgbClr>
                  </a:outerShdw>
                </a:effectLst>
                <a:latin typeface="Browallia New" pitchFamily="34" charset="-34"/>
                <a:cs typeface="Browallia New" pitchFamily="34" charset="-34"/>
              </a:rPr>
              <a:t>Banchong Chittchang</a:t>
            </a:r>
          </a:p>
          <a:p>
            <a:pPr algn="ctr" fontAlgn="base">
              <a:lnSpc>
                <a:spcPct val="80000"/>
              </a:lnSpc>
              <a:spcBef>
                <a:spcPct val="0"/>
              </a:spcBef>
              <a:spcAft>
                <a:spcPct val="0"/>
              </a:spcAft>
              <a:buClr>
                <a:srgbClr val="FFFFFF"/>
              </a:buClr>
              <a:buSzPct val="75000"/>
              <a:defRPr/>
            </a:pPr>
            <a:r>
              <a:rPr lang="en-ZA" sz="2800" b="1" kern="0" dirty="0" smtClean="0">
                <a:solidFill>
                  <a:schemeClr val="bg1"/>
                </a:solidFill>
                <a:effectLst>
                  <a:outerShdw blurRad="38100" dist="38100" dir="2700000" algn="tl">
                    <a:srgbClr val="000000">
                      <a:alpha val="43137"/>
                    </a:srgbClr>
                  </a:outerShdw>
                </a:effectLst>
                <a:latin typeface="Browallia New" pitchFamily="34" charset="-34"/>
                <a:cs typeface="Browallia New" pitchFamily="34" charset="-34"/>
              </a:rPr>
              <a:t>DIRECTOR, THAI IOD</a:t>
            </a:r>
          </a:p>
          <a:p>
            <a:pPr algn="ctr" eaLnBrk="1" fontAlgn="base" hangingPunct="1">
              <a:lnSpc>
                <a:spcPct val="80000"/>
              </a:lnSpc>
              <a:spcBef>
                <a:spcPct val="0"/>
              </a:spcBef>
              <a:spcAft>
                <a:spcPct val="0"/>
              </a:spcAft>
              <a:buClr>
                <a:srgbClr val="FFFFFF"/>
              </a:buClr>
              <a:buSzPct val="75000"/>
              <a:defRPr/>
            </a:pPr>
            <a:r>
              <a:rPr lang="en-ZA" sz="2800" b="1" kern="0" dirty="0" smtClean="0">
                <a:solidFill>
                  <a:schemeClr val="bg1"/>
                </a:solidFill>
                <a:effectLst>
                  <a:outerShdw blurRad="38100" dist="38100" dir="2700000" algn="tl">
                    <a:srgbClr val="000000">
                      <a:alpha val="43137"/>
                    </a:srgbClr>
                  </a:outerShdw>
                </a:effectLst>
                <a:latin typeface="Browallia New" pitchFamily="34" charset="-34"/>
                <a:cs typeface="Browallia New" pitchFamily="34" charset="-34"/>
              </a:rPr>
              <a:t>CHARTERED DIRECTOR, THAI IOD</a:t>
            </a:r>
            <a:r>
              <a:rPr lang="th-TH" sz="2800" b="1" kern="0" dirty="0" smtClean="0">
                <a:solidFill>
                  <a:schemeClr val="bg1"/>
                </a:solidFill>
                <a:effectLst>
                  <a:outerShdw blurRad="38100" dist="38100" dir="2700000" algn="tl">
                    <a:srgbClr val="000000">
                      <a:alpha val="43137"/>
                    </a:srgbClr>
                  </a:outerShdw>
                </a:effectLst>
                <a:latin typeface="Browallia New" pitchFamily="34" charset="-34"/>
                <a:cs typeface="Browallia New" pitchFamily="34" charset="-34"/>
              </a:rPr>
              <a:t> </a:t>
            </a:r>
            <a:r>
              <a:rPr lang="en-ZA" sz="2800" b="1" kern="0" dirty="0" smtClean="0">
                <a:solidFill>
                  <a:schemeClr val="bg1"/>
                </a:solidFill>
                <a:effectLst>
                  <a:outerShdw blurRad="38100" dist="38100" dir="2700000" algn="tl">
                    <a:srgbClr val="000000">
                      <a:alpha val="43137"/>
                    </a:srgbClr>
                  </a:outerShdw>
                </a:effectLst>
                <a:latin typeface="Browallia New" pitchFamily="34" charset="-34"/>
                <a:cs typeface="Browallia New" pitchFamily="34" charset="-34"/>
              </a:rPr>
              <a:t>(CDC 1/2007)</a:t>
            </a:r>
          </a:p>
          <a:p>
            <a:pPr algn="ctr" eaLnBrk="1" fontAlgn="base" hangingPunct="1">
              <a:lnSpc>
                <a:spcPct val="80000"/>
              </a:lnSpc>
              <a:spcBef>
                <a:spcPct val="0"/>
              </a:spcBef>
              <a:spcAft>
                <a:spcPct val="0"/>
              </a:spcAft>
              <a:buClr>
                <a:srgbClr val="FFFFFF"/>
              </a:buClr>
              <a:buSzPct val="75000"/>
              <a:defRPr/>
            </a:pPr>
            <a:r>
              <a:rPr lang="en-ZA" sz="2800" b="1" kern="0" dirty="0" smtClean="0">
                <a:solidFill>
                  <a:schemeClr val="bg1"/>
                </a:solidFill>
                <a:effectLst>
                  <a:outerShdw blurRad="38100" dist="38100" dir="2700000" algn="tl">
                    <a:srgbClr val="000000">
                      <a:alpha val="43137"/>
                    </a:srgbClr>
                  </a:outerShdw>
                </a:effectLst>
                <a:latin typeface="Browallia New" pitchFamily="34" charset="-34"/>
                <a:cs typeface="Browallia New" pitchFamily="34" charset="-34"/>
              </a:rPr>
              <a:t>CHAIRMAN/INDEPENDENT DIRECTOR,  TPBI PLC</a:t>
            </a:r>
            <a:endParaRPr lang="th-TH" sz="2800" b="1" kern="0" dirty="0" smtClean="0">
              <a:solidFill>
                <a:schemeClr val="bg1"/>
              </a:solidFill>
              <a:effectLst>
                <a:outerShdw blurRad="38100" dist="38100" dir="2700000" algn="tl">
                  <a:srgbClr val="000000">
                    <a:alpha val="43137"/>
                  </a:srgbClr>
                </a:outerShdw>
              </a:effectLst>
              <a:latin typeface="Browallia New" pitchFamily="34" charset="-34"/>
              <a:cs typeface="Browallia New" pitchFamily="34" charset="-34"/>
            </a:endParaRPr>
          </a:p>
          <a:p>
            <a:pPr algn="ctr" eaLnBrk="1" fontAlgn="base" hangingPunct="1">
              <a:lnSpc>
                <a:spcPct val="80000"/>
              </a:lnSpc>
              <a:spcBef>
                <a:spcPct val="0"/>
              </a:spcBef>
              <a:spcAft>
                <a:spcPct val="0"/>
              </a:spcAft>
              <a:buClr>
                <a:srgbClr val="FFFFFF"/>
              </a:buClr>
              <a:buSzPct val="75000"/>
              <a:defRPr/>
            </a:pPr>
            <a:r>
              <a:rPr lang="en-ZA" sz="2800" b="1" kern="0" dirty="0" smtClean="0">
                <a:solidFill>
                  <a:schemeClr val="bg1"/>
                </a:solidFill>
                <a:effectLst>
                  <a:outerShdw blurRad="38100" dist="38100" dir="2700000" algn="tl">
                    <a:srgbClr val="000000">
                      <a:alpha val="43137"/>
                    </a:srgbClr>
                  </a:outerShdw>
                </a:effectLst>
                <a:latin typeface="Browallia New" pitchFamily="34" charset="-34"/>
                <a:cs typeface="Browallia New" pitchFamily="34" charset="-34"/>
              </a:rPr>
              <a:t>INDEPENDENT DIRECTOR &amp; AUDIT COMMITTEE, LAM SOON (THAILAND</a:t>
            </a:r>
            <a:r>
              <a:rPr lang="th-TH" sz="2800" b="1" kern="0" dirty="0" smtClean="0">
                <a:solidFill>
                  <a:schemeClr val="bg1"/>
                </a:solidFill>
                <a:effectLst>
                  <a:outerShdw blurRad="38100" dist="38100" dir="2700000" algn="tl">
                    <a:srgbClr val="000000">
                      <a:alpha val="43137"/>
                    </a:srgbClr>
                  </a:outerShdw>
                </a:effectLst>
                <a:latin typeface="Browallia New" pitchFamily="34" charset="-34"/>
                <a:cs typeface="Browallia New" pitchFamily="34" charset="-34"/>
              </a:rPr>
              <a:t>)</a:t>
            </a:r>
            <a:r>
              <a:rPr lang="en-US" sz="2800" b="1" kern="0" dirty="0" smtClean="0">
                <a:solidFill>
                  <a:schemeClr val="bg1"/>
                </a:solidFill>
                <a:effectLst>
                  <a:outerShdw blurRad="38100" dist="38100" dir="2700000" algn="tl">
                    <a:srgbClr val="000000">
                      <a:alpha val="43137"/>
                    </a:srgbClr>
                  </a:outerShdw>
                </a:effectLst>
                <a:latin typeface="Browallia New" pitchFamily="34" charset="-34"/>
                <a:cs typeface="Browallia New" pitchFamily="34" charset="-34"/>
              </a:rPr>
              <a:t> PLC </a:t>
            </a:r>
            <a:r>
              <a:rPr lang="th-TH" sz="2800" b="1" kern="0" dirty="0" smtClean="0">
                <a:solidFill>
                  <a:schemeClr val="bg1"/>
                </a:solidFill>
                <a:effectLst>
                  <a:outerShdw blurRad="38100" dist="38100" dir="2700000" algn="tl">
                    <a:srgbClr val="000000">
                      <a:alpha val="43137"/>
                    </a:srgbClr>
                  </a:outerShdw>
                </a:effectLst>
                <a:latin typeface="Browallia New" pitchFamily="34" charset="-34"/>
                <a:cs typeface="Browallia New" pitchFamily="34" charset="-34"/>
              </a:rPr>
              <a:t/>
            </a:r>
            <a:br>
              <a:rPr lang="th-TH" sz="2800" b="1" kern="0" dirty="0" smtClean="0">
                <a:solidFill>
                  <a:schemeClr val="bg1"/>
                </a:solidFill>
                <a:effectLst>
                  <a:outerShdw blurRad="38100" dist="38100" dir="2700000" algn="tl">
                    <a:srgbClr val="000000">
                      <a:alpha val="43137"/>
                    </a:srgbClr>
                  </a:outerShdw>
                </a:effectLst>
                <a:latin typeface="Browallia New" pitchFamily="34" charset="-34"/>
                <a:cs typeface="Browallia New" pitchFamily="34" charset="-34"/>
              </a:rPr>
            </a:br>
            <a:r>
              <a:rPr lang="en-ZA" sz="2800" b="1" kern="0" dirty="0" smtClean="0">
                <a:solidFill>
                  <a:schemeClr val="bg1"/>
                </a:solidFill>
                <a:effectLst>
                  <a:outerShdw blurRad="38100" dist="38100" dir="2700000" algn="tl">
                    <a:srgbClr val="000000">
                      <a:alpha val="43137"/>
                    </a:srgbClr>
                  </a:outerShdw>
                </a:effectLst>
                <a:latin typeface="Browallia New" pitchFamily="34" charset="-34"/>
                <a:cs typeface="Browallia New" pitchFamily="34" charset="-34"/>
              </a:rPr>
              <a:t>INDEPENDENT DIRECTOR, THAI OPTICAL GROUP PLC</a:t>
            </a:r>
          </a:p>
          <a:p>
            <a:pPr marL="0" marR="0" lvl="0" indent="0" algn="ctr" defTabSz="914400" eaLnBrk="1" fontAlgn="auto" latinLnBrk="0" hangingPunct="1">
              <a:lnSpc>
                <a:spcPct val="100000"/>
              </a:lnSpc>
              <a:spcBef>
                <a:spcPts val="0"/>
              </a:spcBef>
              <a:spcAft>
                <a:spcPts val="0"/>
              </a:spcAft>
              <a:buClr>
                <a:srgbClr val="FFFFFF"/>
              </a:buClr>
              <a:buSzPct val="75000"/>
              <a:buFontTx/>
              <a:buNone/>
              <a:tabLst/>
              <a:defRPr/>
            </a:pPr>
            <a:endParaRPr kumimoji="0" lang="th-TH" sz="30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Browallia New" pitchFamily="34" charset="-34"/>
              <a:cs typeface="Browallia New" pitchFamily="34" charset="-34"/>
            </a:endParaRPr>
          </a:p>
        </p:txBody>
      </p:sp>
      <p:pic>
        <p:nvPicPr>
          <p:cNvPr id="1026" name="Picture 2" descr="อาจารย์บรรจง-TPB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803865"/>
            <a:ext cx="2088232" cy="2510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01193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2"/>
          <p:cNvSpPr txBox="1">
            <a:spLocks noChangeArrowheads="1"/>
          </p:cNvSpPr>
          <p:nvPr/>
        </p:nvSpPr>
        <p:spPr bwMode="gray">
          <a:xfrm>
            <a:off x="56278" y="-89001"/>
            <a:ext cx="7899744" cy="86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b="1">
                <a:solidFill>
                  <a:srgbClr val="FFFFFF"/>
                </a:solidFill>
                <a:latin typeface="+mj-lt"/>
                <a:ea typeface="+mj-ea"/>
                <a:cs typeface="+mj-cs"/>
              </a:defRPr>
            </a:lvl1pPr>
            <a:lvl2pPr algn="l" rtl="0" eaLnBrk="1" fontAlgn="base" hangingPunct="1">
              <a:spcBef>
                <a:spcPct val="0"/>
              </a:spcBef>
              <a:spcAft>
                <a:spcPct val="0"/>
              </a:spcAft>
              <a:defRPr sz="4400" b="1">
                <a:solidFill>
                  <a:srgbClr val="FFFFFF"/>
                </a:solidFill>
                <a:latin typeface="Arial" pitchFamily="34" charset="0"/>
              </a:defRPr>
            </a:lvl2pPr>
            <a:lvl3pPr algn="l" rtl="0" eaLnBrk="1" fontAlgn="base" hangingPunct="1">
              <a:spcBef>
                <a:spcPct val="0"/>
              </a:spcBef>
              <a:spcAft>
                <a:spcPct val="0"/>
              </a:spcAft>
              <a:defRPr sz="4400" b="1">
                <a:solidFill>
                  <a:srgbClr val="FFFFFF"/>
                </a:solidFill>
                <a:latin typeface="Arial" pitchFamily="34" charset="0"/>
              </a:defRPr>
            </a:lvl3pPr>
            <a:lvl4pPr algn="l" rtl="0" eaLnBrk="1" fontAlgn="base" hangingPunct="1">
              <a:spcBef>
                <a:spcPct val="0"/>
              </a:spcBef>
              <a:spcAft>
                <a:spcPct val="0"/>
              </a:spcAft>
              <a:defRPr sz="4400" b="1">
                <a:solidFill>
                  <a:srgbClr val="FFFFFF"/>
                </a:solidFill>
                <a:latin typeface="Arial" pitchFamily="34" charset="0"/>
              </a:defRPr>
            </a:lvl4pPr>
            <a:lvl5pPr algn="l" rtl="0" eaLnBrk="1" fontAlgn="base" hangingPunct="1">
              <a:spcBef>
                <a:spcPct val="0"/>
              </a:spcBef>
              <a:spcAft>
                <a:spcPct val="0"/>
              </a:spcAft>
              <a:defRPr sz="4400" b="1">
                <a:solidFill>
                  <a:srgbClr val="FFFFFF"/>
                </a:solidFill>
                <a:latin typeface="Arial" pitchFamily="34" charset="0"/>
              </a:defRPr>
            </a:lvl5pPr>
            <a:lvl6pPr marL="457200" algn="l" rtl="0" eaLnBrk="1" fontAlgn="base" hangingPunct="1">
              <a:spcBef>
                <a:spcPct val="0"/>
              </a:spcBef>
              <a:spcAft>
                <a:spcPct val="0"/>
              </a:spcAft>
              <a:defRPr sz="4400" b="1">
                <a:solidFill>
                  <a:srgbClr val="FFFFFF"/>
                </a:solidFill>
                <a:latin typeface="Arial" pitchFamily="34" charset="0"/>
              </a:defRPr>
            </a:lvl6pPr>
            <a:lvl7pPr marL="914400" algn="l" rtl="0" eaLnBrk="1" fontAlgn="base" hangingPunct="1">
              <a:spcBef>
                <a:spcPct val="0"/>
              </a:spcBef>
              <a:spcAft>
                <a:spcPct val="0"/>
              </a:spcAft>
              <a:defRPr sz="4400" b="1">
                <a:solidFill>
                  <a:srgbClr val="FFFFFF"/>
                </a:solidFill>
                <a:latin typeface="Arial" pitchFamily="34" charset="0"/>
              </a:defRPr>
            </a:lvl7pPr>
            <a:lvl8pPr marL="1371600" algn="l" rtl="0" eaLnBrk="1" fontAlgn="base" hangingPunct="1">
              <a:spcBef>
                <a:spcPct val="0"/>
              </a:spcBef>
              <a:spcAft>
                <a:spcPct val="0"/>
              </a:spcAft>
              <a:defRPr sz="4400" b="1">
                <a:solidFill>
                  <a:srgbClr val="FFFFFF"/>
                </a:solidFill>
                <a:latin typeface="Arial" pitchFamily="34" charset="0"/>
              </a:defRPr>
            </a:lvl8pPr>
            <a:lvl9pPr marL="1828800" algn="l" rtl="0" eaLnBrk="1" fontAlgn="base" hangingPunct="1">
              <a:spcBef>
                <a:spcPct val="0"/>
              </a:spcBef>
              <a:spcAft>
                <a:spcPct val="0"/>
              </a:spcAft>
              <a:defRPr sz="4400" b="1">
                <a:solidFill>
                  <a:srgbClr val="FFFFFF"/>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500" b="1" i="0" u="none" strike="noStrike" kern="0" cap="none" spc="0" normalizeH="0" baseline="0" noProof="0" dirty="0" smtClean="0">
                <a:ln>
                  <a:noFill/>
                </a:ln>
                <a:solidFill>
                  <a:schemeClr val="tx1"/>
                </a:solidFill>
                <a:uLnTx/>
                <a:uFillTx/>
                <a:latin typeface="Browallia New" pitchFamily="34" charset="-34"/>
                <a:cs typeface="Browallia New" pitchFamily="34" charset="-34"/>
              </a:rPr>
              <a:t>EFFECTIVE AGENCY RELATIONSHIP</a:t>
            </a:r>
            <a:endParaRPr kumimoji="0" lang="en-US" sz="4500" b="1" i="0" u="none" strike="noStrike" kern="0" cap="none" spc="0" normalizeH="0" baseline="0" noProof="0" dirty="0">
              <a:ln>
                <a:noFill/>
              </a:ln>
              <a:solidFill>
                <a:schemeClr val="tx1"/>
              </a:solidFill>
              <a:uLnTx/>
              <a:uFillTx/>
              <a:latin typeface="Browallia New" pitchFamily="34" charset="-34"/>
              <a:cs typeface="Browallia New" pitchFamily="34" charset="-34"/>
            </a:endParaRPr>
          </a:p>
        </p:txBody>
      </p:sp>
      <p:sp>
        <p:nvSpPr>
          <p:cNvPr id="33" name="Rounded Rectangle 5"/>
          <p:cNvSpPr/>
          <p:nvPr/>
        </p:nvSpPr>
        <p:spPr bwMode="auto">
          <a:xfrm>
            <a:off x="162425" y="980728"/>
            <a:ext cx="8814420" cy="954057"/>
          </a:xfrm>
          <a:prstGeom prst="roundRect">
            <a:avLst>
              <a:gd name="adj" fmla="val 10729"/>
            </a:avLst>
          </a:prstGeom>
          <a:solidFill>
            <a:srgbClr val="17375E"/>
          </a:solidFill>
          <a:ln>
            <a:noFill/>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bg1"/>
              </a:solidFill>
              <a:effectLst/>
              <a:latin typeface="Arial" pitchFamily="34" charset="0"/>
            </a:endParaRPr>
          </a:p>
        </p:txBody>
      </p:sp>
      <p:sp>
        <p:nvSpPr>
          <p:cNvPr id="34" name="สี่เหลี่ยมผืนผ้า 20"/>
          <p:cNvSpPr/>
          <p:nvPr/>
        </p:nvSpPr>
        <p:spPr bwMode="gray">
          <a:xfrm>
            <a:off x="-36512" y="1023261"/>
            <a:ext cx="9146420" cy="757130"/>
          </a:xfrm>
          <a:prstGeom prst="rect">
            <a:avLst/>
          </a:prstGeom>
          <a:noFill/>
        </p:spPr>
        <p:txBody>
          <a:bodyPr wrap="square">
            <a:spAutoFit/>
          </a:bodyPr>
          <a:lstStyle/>
          <a:p>
            <a:pPr lvl="0" algn="ctr">
              <a:lnSpc>
                <a:spcPct val="80000"/>
              </a:lnSpc>
              <a:spcBef>
                <a:spcPts val="0"/>
              </a:spcBef>
            </a:pPr>
            <a:r>
              <a:rPr lang="en-US" sz="3200" b="1" kern="0" dirty="0">
                <a:solidFill>
                  <a:srgbClr val="FFC000"/>
                </a:solidFill>
                <a:latin typeface="Browallia New" pitchFamily="34" charset="-34"/>
                <a:cs typeface="Browallia New" pitchFamily="34" charset="-34"/>
              </a:rPr>
              <a:t>Corporate </a:t>
            </a:r>
            <a:r>
              <a:rPr lang="en-US" sz="3200" b="1" kern="0" dirty="0" smtClean="0">
                <a:solidFill>
                  <a:srgbClr val="FFC000"/>
                </a:solidFill>
                <a:latin typeface="Browallia New" pitchFamily="34" charset="-34"/>
                <a:cs typeface="Browallia New" pitchFamily="34" charset="-34"/>
              </a:rPr>
              <a:t>Governance</a:t>
            </a:r>
          </a:p>
          <a:p>
            <a:pPr lvl="0" algn="ctr">
              <a:lnSpc>
                <a:spcPct val="80000"/>
              </a:lnSpc>
              <a:spcBef>
                <a:spcPts val="0"/>
              </a:spcBef>
            </a:pPr>
            <a:r>
              <a:rPr lang="en-US" sz="2000" i="1" kern="0" dirty="0">
                <a:solidFill>
                  <a:schemeClr val="bg1"/>
                </a:solidFill>
                <a:latin typeface="Arial Narrow" pitchFamily="34" charset="0"/>
                <a:cs typeface="Browallia New" pitchFamily="34" charset="-34"/>
              </a:rPr>
              <a:t>R</a:t>
            </a:r>
            <a:r>
              <a:rPr lang="en-US" sz="2000" i="1" kern="0" dirty="0" smtClean="0">
                <a:solidFill>
                  <a:schemeClr val="bg1"/>
                </a:solidFill>
                <a:latin typeface="Arial Narrow" pitchFamily="34" charset="0"/>
                <a:cs typeface="Browallia New" pitchFamily="34" charset="-34"/>
              </a:rPr>
              <a:t>elationships </a:t>
            </a:r>
            <a:r>
              <a:rPr lang="en-US" sz="2000" i="1" kern="0" dirty="0">
                <a:solidFill>
                  <a:schemeClr val="bg1"/>
                </a:solidFill>
                <a:latin typeface="Arial Narrow" pitchFamily="34" charset="0"/>
                <a:cs typeface="Browallia New" pitchFamily="34" charset="-34"/>
              </a:rPr>
              <a:t>between corporate managers, </a:t>
            </a:r>
            <a:r>
              <a:rPr lang="en-US" sz="2000" i="1" kern="0" dirty="0" smtClean="0">
                <a:solidFill>
                  <a:schemeClr val="bg1"/>
                </a:solidFill>
                <a:latin typeface="Arial Narrow" pitchFamily="34" charset="0"/>
                <a:cs typeface="Browallia New" pitchFamily="34" charset="-34"/>
              </a:rPr>
              <a:t>board </a:t>
            </a:r>
            <a:r>
              <a:rPr lang="en-US" sz="2000" i="1" kern="0" dirty="0">
                <a:solidFill>
                  <a:schemeClr val="bg1"/>
                </a:solidFill>
                <a:latin typeface="Arial Narrow" pitchFamily="34" charset="0"/>
                <a:cs typeface="Browallia New" pitchFamily="34" charset="-34"/>
              </a:rPr>
              <a:t>of </a:t>
            </a:r>
            <a:r>
              <a:rPr lang="en-US" sz="2000" i="1" kern="0" dirty="0" smtClean="0">
                <a:solidFill>
                  <a:schemeClr val="bg1"/>
                </a:solidFill>
                <a:latin typeface="Arial Narrow" pitchFamily="34" charset="0"/>
                <a:cs typeface="Browallia New" pitchFamily="34" charset="-34"/>
              </a:rPr>
              <a:t>directors and shareholders</a:t>
            </a:r>
            <a:endParaRPr lang="en-US" sz="2000" i="1" kern="0" dirty="0">
              <a:solidFill>
                <a:schemeClr val="bg1"/>
              </a:solidFill>
              <a:latin typeface="Arial Narrow" pitchFamily="34" charset="0"/>
              <a:cs typeface="Browallia New" pitchFamily="34" charset="-34"/>
            </a:endParaRPr>
          </a:p>
        </p:txBody>
      </p:sp>
      <p:sp>
        <p:nvSpPr>
          <p:cNvPr id="35" name="สี่เหลี่ยมผืนผ้า 21"/>
          <p:cNvSpPr/>
          <p:nvPr/>
        </p:nvSpPr>
        <p:spPr>
          <a:xfrm>
            <a:off x="4246680" y="6510830"/>
            <a:ext cx="4357768" cy="400110"/>
          </a:xfrm>
          <a:prstGeom prst="rect">
            <a:avLst/>
          </a:prstGeom>
        </p:spPr>
        <p:txBody>
          <a:bodyPr wrap="square">
            <a:spAutoFit/>
          </a:bodyPr>
          <a:lstStyle/>
          <a:p>
            <a:pPr lvl="0" algn="r">
              <a:lnSpc>
                <a:spcPts val="2400"/>
              </a:lnSpc>
              <a:spcBef>
                <a:spcPts val="0"/>
              </a:spcBef>
            </a:pPr>
            <a:r>
              <a:rPr lang="en-US" sz="1800" b="1" kern="0" dirty="0" err="1">
                <a:solidFill>
                  <a:schemeClr val="bg1">
                    <a:lumMod val="50000"/>
                  </a:schemeClr>
                </a:solidFill>
                <a:latin typeface="Browallia New" pitchFamily="34" charset="-34"/>
                <a:cs typeface="Browallia New" pitchFamily="34" charset="-34"/>
              </a:rPr>
              <a:t>Kluyver</a:t>
            </a:r>
            <a:r>
              <a:rPr lang="en-US" sz="1800" b="1" kern="0" dirty="0">
                <a:solidFill>
                  <a:schemeClr val="bg1">
                    <a:lumMod val="50000"/>
                  </a:schemeClr>
                </a:solidFill>
                <a:latin typeface="Browallia New" pitchFamily="34" charset="-34"/>
                <a:cs typeface="Browallia New" pitchFamily="34" charset="-34"/>
              </a:rPr>
              <a:t>, C. – A Primer on Corporate Governance</a:t>
            </a:r>
          </a:p>
        </p:txBody>
      </p:sp>
      <p:sp>
        <p:nvSpPr>
          <p:cNvPr id="60" name="Rectangular Callout 5"/>
          <p:cNvSpPr/>
          <p:nvPr/>
        </p:nvSpPr>
        <p:spPr bwMode="auto">
          <a:xfrm>
            <a:off x="5810716" y="2264844"/>
            <a:ext cx="3125820" cy="1663585"/>
          </a:xfrm>
          <a:prstGeom prst="wedgeRectCallout">
            <a:avLst>
              <a:gd name="adj1" fmla="val -49089"/>
              <a:gd name="adj2" fmla="val 84987"/>
            </a:avLst>
          </a:prstGeom>
          <a:solidFill>
            <a:srgbClr val="FFCC66"/>
          </a:solidFill>
          <a:ln w="25400" cap="flat" cmpd="sng" algn="ctr">
            <a:solidFill>
              <a:sysClr val="window" lastClr="FFFFFF"/>
            </a:solidFill>
            <a:prstDash val="solid"/>
          </a:ln>
          <a:effectLst/>
          <a:extLst/>
        </p:spPr>
        <p:txBody>
          <a:bodyPr vert="horz" wrap="non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61" name="สี่เหลี่ยมผืนผ้า 10"/>
          <p:cNvSpPr/>
          <p:nvPr/>
        </p:nvSpPr>
        <p:spPr>
          <a:xfrm>
            <a:off x="5810717" y="2428432"/>
            <a:ext cx="3125820" cy="1399422"/>
          </a:xfrm>
          <a:prstGeom prst="rect">
            <a:avLst/>
          </a:prstGeom>
        </p:spPr>
        <p:txBody>
          <a:bodyPr wrap="square">
            <a:spAutoFit/>
          </a:bodyPr>
          <a:lstStyle/>
          <a:p>
            <a:pPr algn="ctr" fontAlgn="base">
              <a:lnSpc>
                <a:spcPct val="75000"/>
              </a:lnSpc>
              <a:spcAft>
                <a:spcPct val="0"/>
              </a:spcAft>
            </a:pPr>
            <a:r>
              <a:rPr lang="en-US" sz="3000" b="1" i="1" dirty="0">
                <a:solidFill>
                  <a:srgbClr val="C00000"/>
                </a:solidFill>
                <a:latin typeface="Browallia New" pitchFamily="34" charset="-34"/>
                <a:cs typeface="Browallia New" pitchFamily="34" charset="-34"/>
              </a:rPr>
              <a:t>Agency Failure </a:t>
            </a:r>
            <a:endParaRPr lang="en-US" sz="3000" b="1" i="1" dirty="0" smtClean="0">
              <a:solidFill>
                <a:srgbClr val="C00000"/>
              </a:solidFill>
              <a:latin typeface="Browallia New" pitchFamily="34" charset="-34"/>
              <a:cs typeface="Browallia New" pitchFamily="34" charset="-34"/>
            </a:endParaRPr>
          </a:p>
          <a:p>
            <a:pPr algn="ctr" fontAlgn="base">
              <a:lnSpc>
                <a:spcPct val="75000"/>
              </a:lnSpc>
              <a:spcAft>
                <a:spcPct val="0"/>
              </a:spcAft>
            </a:pPr>
            <a:r>
              <a:rPr lang="en-US" sz="2700" i="1" dirty="0" smtClean="0">
                <a:solidFill>
                  <a:prstClr val="black"/>
                </a:solidFill>
                <a:latin typeface="Browallia New" pitchFamily="34" charset="-34"/>
                <a:cs typeface="Browallia New" pitchFamily="34" charset="-34"/>
              </a:rPr>
              <a:t>happens </a:t>
            </a:r>
            <a:r>
              <a:rPr lang="en-US" sz="2700" i="1" dirty="0">
                <a:solidFill>
                  <a:prstClr val="black"/>
                </a:solidFill>
                <a:latin typeface="Browallia New" pitchFamily="34" charset="-34"/>
                <a:cs typeface="Browallia New" pitchFamily="34" charset="-34"/>
              </a:rPr>
              <a:t>when the three parties fail to work to protect the company’s interest</a:t>
            </a:r>
            <a:r>
              <a:rPr lang="en-US" sz="2700" b="1" i="1" dirty="0" smtClean="0">
                <a:solidFill>
                  <a:prstClr val="black"/>
                </a:solidFill>
                <a:latin typeface="Browallia New" pitchFamily="34" charset="-34"/>
                <a:cs typeface="Browallia New" pitchFamily="34" charset="-34"/>
              </a:rPr>
              <a:t>.</a:t>
            </a:r>
            <a:endParaRPr lang="en-US" sz="2700" i="1" dirty="0">
              <a:solidFill>
                <a:prstClr val="black"/>
              </a:solidFill>
              <a:latin typeface="Browallia New" pitchFamily="34" charset="-34"/>
              <a:cs typeface="Browallia New" pitchFamily="34" charset="-34"/>
            </a:endParaRPr>
          </a:p>
        </p:txBody>
      </p:sp>
      <p:grpSp>
        <p:nvGrpSpPr>
          <p:cNvPr id="62" name="กลุ่ม 61"/>
          <p:cNvGrpSpPr/>
          <p:nvPr/>
        </p:nvGrpSpPr>
        <p:grpSpPr>
          <a:xfrm>
            <a:off x="-540568" y="2204864"/>
            <a:ext cx="9865096" cy="4235409"/>
            <a:chOff x="-989818" y="1711405"/>
            <a:chExt cx="11043387" cy="4885947"/>
          </a:xfrm>
        </p:grpSpPr>
        <p:grpSp>
          <p:nvGrpSpPr>
            <p:cNvPr id="63" name="Group 31747"/>
            <p:cNvGrpSpPr/>
            <p:nvPr/>
          </p:nvGrpSpPr>
          <p:grpSpPr>
            <a:xfrm>
              <a:off x="1403648" y="1711405"/>
              <a:ext cx="6336704" cy="4741932"/>
              <a:chOff x="932411" y="908720"/>
              <a:chExt cx="7167981" cy="5363001"/>
            </a:xfrm>
          </p:grpSpPr>
          <p:grpSp>
            <p:nvGrpSpPr>
              <p:cNvPr id="67" name="Group 6"/>
              <p:cNvGrpSpPr/>
              <p:nvPr/>
            </p:nvGrpSpPr>
            <p:grpSpPr>
              <a:xfrm>
                <a:off x="2123727" y="1988840"/>
                <a:ext cx="4881418" cy="4282881"/>
                <a:chOff x="1547664" y="1592355"/>
                <a:chExt cx="5961537" cy="4932990"/>
              </a:xfrm>
            </p:grpSpPr>
            <p:sp>
              <p:nvSpPr>
                <p:cNvPr id="71" name="Oval 7"/>
                <p:cNvSpPr/>
                <p:nvPr/>
              </p:nvSpPr>
              <p:spPr bwMode="auto">
                <a:xfrm>
                  <a:off x="1547664" y="3536570"/>
                  <a:ext cx="3225233" cy="2988774"/>
                </a:xfrm>
                <a:prstGeom prst="ellipse">
                  <a:avLst/>
                </a:prstGeom>
                <a:solidFill>
                  <a:srgbClr val="1F497D">
                    <a:lumMod val="40000"/>
                    <a:lumOff val="60000"/>
                    <a:alpha val="50000"/>
                  </a:srgbClr>
                </a:solidFill>
                <a:ln>
                  <a:noFill/>
                </a:ln>
                <a:effectLst/>
                <a:extLst/>
              </p:spPr>
              <p:txBody>
                <a:bodyPr vert="horz" wrap="none" lIns="91440" tIns="45720" rIns="91440" bIns="45720" numCol="1" rtlCol="0" anchor="ctr" anchorCtr="0" compatLnSpc="1">
                  <a:prstTxWarp prst="textNoShape">
                    <a:avLst/>
                  </a:prstTxWarp>
                </a:bodyPr>
                <a:lstStyle>
                  <a:defPPr>
                    <a:defRPr lang="en-US"/>
                  </a:defPPr>
                  <a:lvl1pPr algn="ctr" rtl="0" fontAlgn="base">
                    <a:spcBef>
                      <a:spcPct val="0"/>
                    </a:spcBef>
                    <a:spcAft>
                      <a:spcPct val="0"/>
                    </a:spcAft>
                    <a:defRPr kern="1200">
                      <a:solidFill>
                        <a:schemeClr val="tx1"/>
                      </a:solidFill>
                      <a:latin typeface="Arial" pitchFamily="34" charset="0"/>
                      <a:ea typeface="+mn-ea"/>
                      <a:cs typeface="+mn-cs"/>
                    </a:defRPr>
                  </a:lvl1pPr>
                  <a:lvl2pPr marL="457200" algn="ctr" rtl="0" fontAlgn="base">
                    <a:spcBef>
                      <a:spcPct val="0"/>
                    </a:spcBef>
                    <a:spcAft>
                      <a:spcPct val="0"/>
                    </a:spcAft>
                    <a:defRPr kern="1200">
                      <a:solidFill>
                        <a:schemeClr val="tx1"/>
                      </a:solidFill>
                      <a:latin typeface="Arial" pitchFamily="34" charset="0"/>
                      <a:ea typeface="+mn-ea"/>
                      <a:cs typeface="+mn-cs"/>
                    </a:defRPr>
                  </a:lvl2pPr>
                  <a:lvl3pPr marL="914400" algn="ctr" rtl="0" fontAlgn="base">
                    <a:spcBef>
                      <a:spcPct val="0"/>
                    </a:spcBef>
                    <a:spcAft>
                      <a:spcPct val="0"/>
                    </a:spcAft>
                    <a:defRPr kern="1200">
                      <a:solidFill>
                        <a:schemeClr val="tx1"/>
                      </a:solidFill>
                      <a:latin typeface="Arial" pitchFamily="34" charset="0"/>
                      <a:ea typeface="+mn-ea"/>
                      <a:cs typeface="+mn-cs"/>
                    </a:defRPr>
                  </a:lvl3pPr>
                  <a:lvl4pPr marL="1371600" algn="ctr" rtl="0" fontAlgn="base">
                    <a:spcBef>
                      <a:spcPct val="0"/>
                    </a:spcBef>
                    <a:spcAft>
                      <a:spcPct val="0"/>
                    </a:spcAft>
                    <a:defRPr kern="1200">
                      <a:solidFill>
                        <a:schemeClr val="tx1"/>
                      </a:solidFill>
                      <a:latin typeface="Arial" pitchFamily="34" charset="0"/>
                      <a:ea typeface="+mn-ea"/>
                      <a:cs typeface="+mn-cs"/>
                    </a:defRPr>
                  </a:lvl4pPr>
                  <a:lvl5pPr marL="1828800" algn="ct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1600" b="0" i="0" u="none" strike="noStrike" kern="0" cap="none" spc="0" normalizeH="0" baseline="0" noProof="0" smtClean="0">
                    <a:ln>
                      <a:noFill/>
                    </a:ln>
                    <a:solidFill>
                      <a:prstClr val="black"/>
                    </a:solidFill>
                    <a:effectLst/>
                    <a:uLnTx/>
                    <a:uFillTx/>
                    <a:latin typeface="Arial" pitchFamily="34" charset="0"/>
                    <a:ea typeface="+mn-ea"/>
                    <a:cs typeface="+mn-cs"/>
                  </a:endParaRPr>
                </a:p>
              </p:txBody>
            </p:sp>
            <p:sp>
              <p:nvSpPr>
                <p:cNvPr id="72" name="Oval 8"/>
                <p:cNvSpPr/>
                <p:nvPr/>
              </p:nvSpPr>
              <p:spPr bwMode="auto">
                <a:xfrm>
                  <a:off x="4283968" y="3536570"/>
                  <a:ext cx="3225233" cy="2988775"/>
                </a:xfrm>
                <a:prstGeom prst="ellipse">
                  <a:avLst/>
                </a:prstGeom>
                <a:solidFill>
                  <a:srgbClr val="C0504D">
                    <a:lumMod val="40000"/>
                    <a:lumOff val="60000"/>
                    <a:alpha val="50000"/>
                  </a:srgbClr>
                </a:solidFill>
                <a:ln>
                  <a:noFill/>
                </a:ln>
                <a:effectLst/>
                <a:extLst/>
              </p:spPr>
              <p:txBody>
                <a:bodyPr vert="horz" wrap="none" lIns="91440" tIns="45720" rIns="91440" bIns="45720" numCol="1" rtlCol="0" anchor="ctr" anchorCtr="0" compatLnSpc="1">
                  <a:prstTxWarp prst="textNoShape">
                    <a:avLst/>
                  </a:prstTxWarp>
                </a:bodyPr>
                <a:lstStyle>
                  <a:defPPr>
                    <a:defRPr lang="en-US"/>
                  </a:defPPr>
                  <a:lvl1pPr algn="ctr" rtl="0" fontAlgn="base">
                    <a:spcBef>
                      <a:spcPct val="0"/>
                    </a:spcBef>
                    <a:spcAft>
                      <a:spcPct val="0"/>
                    </a:spcAft>
                    <a:defRPr kern="1200">
                      <a:solidFill>
                        <a:schemeClr val="tx1"/>
                      </a:solidFill>
                      <a:latin typeface="Arial" pitchFamily="34" charset="0"/>
                      <a:ea typeface="+mn-ea"/>
                      <a:cs typeface="+mn-cs"/>
                    </a:defRPr>
                  </a:lvl1pPr>
                  <a:lvl2pPr marL="457200" algn="ctr" rtl="0" fontAlgn="base">
                    <a:spcBef>
                      <a:spcPct val="0"/>
                    </a:spcBef>
                    <a:spcAft>
                      <a:spcPct val="0"/>
                    </a:spcAft>
                    <a:defRPr kern="1200">
                      <a:solidFill>
                        <a:schemeClr val="tx1"/>
                      </a:solidFill>
                      <a:latin typeface="Arial" pitchFamily="34" charset="0"/>
                      <a:ea typeface="+mn-ea"/>
                      <a:cs typeface="+mn-cs"/>
                    </a:defRPr>
                  </a:lvl2pPr>
                  <a:lvl3pPr marL="914400" algn="ctr" rtl="0" fontAlgn="base">
                    <a:spcBef>
                      <a:spcPct val="0"/>
                    </a:spcBef>
                    <a:spcAft>
                      <a:spcPct val="0"/>
                    </a:spcAft>
                    <a:defRPr kern="1200">
                      <a:solidFill>
                        <a:schemeClr val="tx1"/>
                      </a:solidFill>
                      <a:latin typeface="Arial" pitchFamily="34" charset="0"/>
                      <a:ea typeface="+mn-ea"/>
                      <a:cs typeface="+mn-cs"/>
                    </a:defRPr>
                  </a:lvl3pPr>
                  <a:lvl4pPr marL="1371600" algn="ctr" rtl="0" fontAlgn="base">
                    <a:spcBef>
                      <a:spcPct val="0"/>
                    </a:spcBef>
                    <a:spcAft>
                      <a:spcPct val="0"/>
                    </a:spcAft>
                    <a:defRPr kern="1200">
                      <a:solidFill>
                        <a:schemeClr val="tx1"/>
                      </a:solidFill>
                      <a:latin typeface="Arial" pitchFamily="34" charset="0"/>
                      <a:ea typeface="+mn-ea"/>
                      <a:cs typeface="+mn-cs"/>
                    </a:defRPr>
                  </a:lvl4pPr>
                  <a:lvl5pPr marL="1828800" algn="ct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1600" b="0" i="0" u="none" strike="noStrike" kern="0" cap="none" spc="0" normalizeH="0" baseline="0" noProof="0" smtClean="0">
                    <a:ln>
                      <a:noFill/>
                    </a:ln>
                    <a:solidFill>
                      <a:prstClr val="black"/>
                    </a:solidFill>
                    <a:effectLst/>
                    <a:uLnTx/>
                    <a:uFillTx/>
                    <a:latin typeface="Arial" pitchFamily="34" charset="0"/>
                    <a:ea typeface="+mn-ea"/>
                    <a:cs typeface="+mn-cs"/>
                  </a:endParaRPr>
                </a:p>
              </p:txBody>
            </p:sp>
            <p:grpSp>
              <p:nvGrpSpPr>
                <p:cNvPr id="73" name="Group 9"/>
                <p:cNvGrpSpPr/>
                <p:nvPr/>
              </p:nvGrpSpPr>
              <p:grpSpPr>
                <a:xfrm>
                  <a:off x="4692736" y="3919157"/>
                  <a:ext cx="2520281" cy="1553928"/>
                  <a:chOff x="1268019" y="3567140"/>
                  <a:chExt cx="2520281" cy="1553928"/>
                </a:xfrm>
              </p:grpSpPr>
              <p:sp>
                <p:nvSpPr>
                  <p:cNvPr id="81" name="TextBox 19"/>
                  <p:cNvSpPr txBox="1"/>
                  <p:nvPr/>
                </p:nvSpPr>
                <p:spPr>
                  <a:xfrm>
                    <a:off x="1268021" y="3567140"/>
                    <a:ext cx="2520279" cy="471754"/>
                  </a:xfrm>
                  <a:prstGeom prst="rect">
                    <a:avLst/>
                  </a:prstGeom>
                  <a:noFill/>
                </p:spPr>
                <p:txBody>
                  <a:bodyPr wrap="square" rtlCol="0">
                    <a:spAutoFit/>
                  </a:bodyPr>
                  <a:lstStyle>
                    <a:defPPr>
                      <a:defRPr lang="en-US"/>
                    </a:defPPr>
                    <a:lvl1pPr algn="ctr" rtl="0" fontAlgn="base">
                      <a:spcBef>
                        <a:spcPct val="0"/>
                      </a:spcBef>
                      <a:spcAft>
                        <a:spcPct val="0"/>
                      </a:spcAft>
                      <a:defRPr kern="1200">
                        <a:solidFill>
                          <a:schemeClr val="tx1"/>
                        </a:solidFill>
                        <a:latin typeface="Arial" pitchFamily="34" charset="0"/>
                        <a:ea typeface="+mn-ea"/>
                        <a:cs typeface="+mn-cs"/>
                      </a:defRPr>
                    </a:lvl1pPr>
                    <a:lvl2pPr marL="457200" algn="ctr" rtl="0" fontAlgn="base">
                      <a:spcBef>
                        <a:spcPct val="0"/>
                      </a:spcBef>
                      <a:spcAft>
                        <a:spcPct val="0"/>
                      </a:spcAft>
                      <a:defRPr kern="1200">
                        <a:solidFill>
                          <a:schemeClr val="tx1"/>
                        </a:solidFill>
                        <a:latin typeface="Arial" pitchFamily="34" charset="0"/>
                        <a:ea typeface="+mn-ea"/>
                        <a:cs typeface="+mn-cs"/>
                      </a:defRPr>
                    </a:lvl2pPr>
                    <a:lvl3pPr marL="914400" algn="ctr" rtl="0" fontAlgn="base">
                      <a:spcBef>
                        <a:spcPct val="0"/>
                      </a:spcBef>
                      <a:spcAft>
                        <a:spcPct val="0"/>
                      </a:spcAft>
                      <a:defRPr kern="1200">
                        <a:solidFill>
                          <a:schemeClr val="tx1"/>
                        </a:solidFill>
                        <a:latin typeface="Arial" pitchFamily="34" charset="0"/>
                        <a:ea typeface="+mn-ea"/>
                        <a:cs typeface="+mn-cs"/>
                      </a:defRPr>
                    </a:lvl3pPr>
                    <a:lvl4pPr marL="1371600" algn="ctr" rtl="0" fontAlgn="base">
                      <a:spcBef>
                        <a:spcPct val="0"/>
                      </a:spcBef>
                      <a:spcAft>
                        <a:spcPct val="0"/>
                      </a:spcAft>
                      <a:defRPr kern="1200">
                        <a:solidFill>
                          <a:schemeClr val="tx1"/>
                        </a:solidFill>
                        <a:latin typeface="Arial" pitchFamily="34" charset="0"/>
                        <a:ea typeface="+mn-ea"/>
                        <a:cs typeface="+mn-cs"/>
                      </a:defRPr>
                    </a:lvl4pPr>
                    <a:lvl5pPr marL="1828800" algn="ct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prstClr val="black"/>
                        </a:solidFill>
                        <a:effectLst/>
                        <a:uLnTx/>
                        <a:uFillTx/>
                        <a:latin typeface="Arial" pitchFamily="34" charset="0"/>
                        <a:ea typeface="+mn-ea"/>
                        <a:cs typeface="Arial" pitchFamily="34" charset="0"/>
                      </a:rPr>
                      <a:t>Management</a:t>
                    </a:r>
                  </a:p>
                </p:txBody>
              </p:sp>
              <p:sp>
                <p:nvSpPr>
                  <p:cNvPr id="82" name="TextBox 20"/>
                  <p:cNvSpPr txBox="1"/>
                  <p:nvPr/>
                </p:nvSpPr>
                <p:spPr>
                  <a:xfrm>
                    <a:off x="1268019" y="4108184"/>
                    <a:ext cx="2448272" cy="1012884"/>
                  </a:xfrm>
                  <a:prstGeom prst="rect">
                    <a:avLst/>
                  </a:prstGeom>
                  <a:noFill/>
                </p:spPr>
                <p:txBody>
                  <a:bodyPr wrap="square" rtlCol="0">
                    <a:spAutoFit/>
                  </a:bodyPr>
                  <a:lstStyle>
                    <a:defPPr>
                      <a:defRPr lang="en-US"/>
                    </a:defPPr>
                    <a:lvl1pPr algn="ctr" rtl="0" fontAlgn="base">
                      <a:spcBef>
                        <a:spcPct val="0"/>
                      </a:spcBef>
                      <a:spcAft>
                        <a:spcPct val="0"/>
                      </a:spcAft>
                      <a:defRPr kern="1200">
                        <a:solidFill>
                          <a:schemeClr val="tx1"/>
                        </a:solidFill>
                        <a:latin typeface="Arial" pitchFamily="34" charset="0"/>
                        <a:ea typeface="+mn-ea"/>
                        <a:cs typeface="+mn-cs"/>
                      </a:defRPr>
                    </a:lvl1pPr>
                    <a:lvl2pPr marL="457200" algn="ctr" rtl="0" fontAlgn="base">
                      <a:spcBef>
                        <a:spcPct val="0"/>
                      </a:spcBef>
                      <a:spcAft>
                        <a:spcPct val="0"/>
                      </a:spcAft>
                      <a:defRPr kern="1200">
                        <a:solidFill>
                          <a:schemeClr val="tx1"/>
                        </a:solidFill>
                        <a:latin typeface="Arial" pitchFamily="34" charset="0"/>
                        <a:ea typeface="+mn-ea"/>
                        <a:cs typeface="+mn-cs"/>
                      </a:defRPr>
                    </a:lvl2pPr>
                    <a:lvl3pPr marL="914400" algn="ctr" rtl="0" fontAlgn="base">
                      <a:spcBef>
                        <a:spcPct val="0"/>
                      </a:spcBef>
                      <a:spcAft>
                        <a:spcPct val="0"/>
                      </a:spcAft>
                      <a:defRPr kern="1200">
                        <a:solidFill>
                          <a:schemeClr val="tx1"/>
                        </a:solidFill>
                        <a:latin typeface="Arial" pitchFamily="34" charset="0"/>
                        <a:ea typeface="+mn-ea"/>
                        <a:cs typeface="+mn-cs"/>
                      </a:defRPr>
                    </a:lvl3pPr>
                    <a:lvl4pPr marL="1371600" algn="ctr" rtl="0" fontAlgn="base">
                      <a:spcBef>
                        <a:spcPct val="0"/>
                      </a:spcBef>
                      <a:spcAft>
                        <a:spcPct val="0"/>
                      </a:spcAft>
                      <a:defRPr kern="1200">
                        <a:solidFill>
                          <a:schemeClr val="tx1"/>
                        </a:solidFill>
                        <a:latin typeface="Arial" pitchFamily="34" charset="0"/>
                        <a:ea typeface="+mn-ea"/>
                        <a:cs typeface="+mn-cs"/>
                      </a:defRPr>
                    </a:lvl4pPr>
                    <a:lvl5pPr marL="1828800" algn="ct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lvl="0" fontAlgn="auto">
                      <a:lnSpc>
                        <a:spcPct val="90000"/>
                      </a:lnSpc>
                      <a:spcBef>
                        <a:spcPts val="0"/>
                      </a:spcBef>
                      <a:spcAft>
                        <a:spcPts val="0"/>
                      </a:spcAft>
                      <a:defRPr/>
                    </a:pPr>
                    <a:r>
                      <a:rPr lang="en-US" sz="1400" kern="0" dirty="0">
                        <a:solidFill>
                          <a:prstClr val="black"/>
                        </a:solidFill>
                        <a:cs typeface="Arial" pitchFamily="34" charset="0"/>
                      </a:rPr>
                      <a:t>The day-to-day operation of the corporation</a:t>
                    </a:r>
                    <a:endParaRPr kumimoji="0" lang="en-US" sz="1400" b="0" i="0" u="none" strike="noStrike" kern="0" cap="none" spc="0" normalizeH="0" baseline="0" noProof="0" dirty="0">
                      <a:ln>
                        <a:noFill/>
                      </a:ln>
                      <a:solidFill>
                        <a:prstClr val="black"/>
                      </a:solidFill>
                      <a:effectLst/>
                      <a:uLnTx/>
                      <a:uFillTx/>
                      <a:cs typeface="Arial" pitchFamily="34" charset="0"/>
                    </a:endParaRPr>
                  </a:p>
                </p:txBody>
              </p:sp>
            </p:grpSp>
            <p:sp>
              <p:nvSpPr>
                <p:cNvPr id="74" name="Oval 10"/>
                <p:cNvSpPr/>
                <p:nvPr/>
              </p:nvSpPr>
              <p:spPr bwMode="auto">
                <a:xfrm>
                  <a:off x="2907615" y="1592355"/>
                  <a:ext cx="3225233" cy="2988775"/>
                </a:xfrm>
                <a:prstGeom prst="ellipse">
                  <a:avLst/>
                </a:prstGeom>
                <a:solidFill>
                  <a:sysClr val="window" lastClr="FFFFFF">
                    <a:lumMod val="65000"/>
                    <a:alpha val="50000"/>
                  </a:sysClr>
                </a:solidFill>
                <a:ln>
                  <a:noFill/>
                </a:ln>
                <a:effectLst/>
                <a:extLst/>
              </p:spPr>
              <p:txBody>
                <a:bodyPr vert="horz" wrap="none" lIns="91440" tIns="45720" rIns="91440" bIns="45720" numCol="1" rtlCol="0" anchor="ctr" anchorCtr="0" compatLnSpc="1">
                  <a:prstTxWarp prst="textNoShape">
                    <a:avLst/>
                  </a:prstTxWarp>
                </a:bodyPr>
                <a:lstStyle>
                  <a:defPPr>
                    <a:defRPr lang="en-US"/>
                  </a:defPPr>
                  <a:lvl1pPr algn="ctr" rtl="0" fontAlgn="base">
                    <a:spcBef>
                      <a:spcPct val="0"/>
                    </a:spcBef>
                    <a:spcAft>
                      <a:spcPct val="0"/>
                    </a:spcAft>
                    <a:defRPr kern="1200">
                      <a:solidFill>
                        <a:schemeClr val="tx1"/>
                      </a:solidFill>
                      <a:latin typeface="Arial" pitchFamily="34" charset="0"/>
                      <a:ea typeface="+mn-ea"/>
                      <a:cs typeface="+mn-cs"/>
                    </a:defRPr>
                  </a:lvl1pPr>
                  <a:lvl2pPr marL="457200" algn="ctr" rtl="0" fontAlgn="base">
                    <a:spcBef>
                      <a:spcPct val="0"/>
                    </a:spcBef>
                    <a:spcAft>
                      <a:spcPct val="0"/>
                    </a:spcAft>
                    <a:defRPr kern="1200">
                      <a:solidFill>
                        <a:schemeClr val="tx1"/>
                      </a:solidFill>
                      <a:latin typeface="Arial" pitchFamily="34" charset="0"/>
                      <a:ea typeface="+mn-ea"/>
                      <a:cs typeface="+mn-cs"/>
                    </a:defRPr>
                  </a:lvl2pPr>
                  <a:lvl3pPr marL="914400" algn="ctr" rtl="0" fontAlgn="base">
                    <a:spcBef>
                      <a:spcPct val="0"/>
                    </a:spcBef>
                    <a:spcAft>
                      <a:spcPct val="0"/>
                    </a:spcAft>
                    <a:defRPr kern="1200">
                      <a:solidFill>
                        <a:schemeClr val="tx1"/>
                      </a:solidFill>
                      <a:latin typeface="Arial" pitchFamily="34" charset="0"/>
                      <a:ea typeface="+mn-ea"/>
                      <a:cs typeface="+mn-cs"/>
                    </a:defRPr>
                  </a:lvl3pPr>
                  <a:lvl4pPr marL="1371600" algn="ctr" rtl="0" fontAlgn="base">
                    <a:spcBef>
                      <a:spcPct val="0"/>
                    </a:spcBef>
                    <a:spcAft>
                      <a:spcPct val="0"/>
                    </a:spcAft>
                    <a:defRPr kern="1200">
                      <a:solidFill>
                        <a:schemeClr val="tx1"/>
                      </a:solidFill>
                      <a:latin typeface="Arial" pitchFamily="34" charset="0"/>
                      <a:ea typeface="+mn-ea"/>
                      <a:cs typeface="+mn-cs"/>
                    </a:defRPr>
                  </a:lvl4pPr>
                  <a:lvl5pPr marL="1828800" algn="ct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1600" b="0" i="0" u="none" strike="noStrike" kern="0" cap="none" spc="0" normalizeH="0" baseline="0" noProof="0" smtClean="0">
                    <a:ln>
                      <a:noFill/>
                    </a:ln>
                    <a:solidFill>
                      <a:prstClr val="black"/>
                    </a:solidFill>
                    <a:effectLst/>
                    <a:uLnTx/>
                    <a:uFillTx/>
                    <a:latin typeface="Arial" pitchFamily="34" charset="0"/>
                    <a:ea typeface="+mn-ea"/>
                    <a:cs typeface="+mn-cs"/>
                  </a:endParaRPr>
                </a:p>
              </p:txBody>
            </p:sp>
            <p:grpSp>
              <p:nvGrpSpPr>
                <p:cNvPr id="75" name="Group 12"/>
                <p:cNvGrpSpPr/>
                <p:nvPr/>
              </p:nvGrpSpPr>
              <p:grpSpPr>
                <a:xfrm>
                  <a:off x="1619672" y="3810950"/>
                  <a:ext cx="2736304" cy="2353102"/>
                  <a:chOff x="3131840" y="1041885"/>
                  <a:chExt cx="2736304" cy="2353102"/>
                </a:xfrm>
              </p:grpSpPr>
              <p:sp>
                <p:nvSpPr>
                  <p:cNvPr id="79" name="TextBox 17"/>
                  <p:cNvSpPr txBox="1"/>
                  <p:nvPr/>
                </p:nvSpPr>
                <p:spPr>
                  <a:xfrm>
                    <a:off x="3239186" y="1041885"/>
                    <a:ext cx="2520281" cy="804757"/>
                  </a:xfrm>
                  <a:prstGeom prst="rect">
                    <a:avLst/>
                  </a:prstGeom>
                  <a:noFill/>
                </p:spPr>
                <p:txBody>
                  <a:bodyPr wrap="square" rtlCol="0">
                    <a:spAutoFit/>
                  </a:bodyPr>
                  <a:lstStyle>
                    <a:defPPr>
                      <a:defRPr lang="en-US"/>
                    </a:defPPr>
                    <a:lvl1pPr algn="ctr" rtl="0" fontAlgn="base">
                      <a:spcBef>
                        <a:spcPct val="0"/>
                      </a:spcBef>
                      <a:spcAft>
                        <a:spcPct val="0"/>
                      </a:spcAft>
                      <a:defRPr kern="1200">
                        <a:solidFill>
                          <a:schemeClr val="tx1"/>
                        </a:solidFill>
                        <a:latin typeface="Arial" pitchFamily="34" charset="0"/>
                        <a:ea typeface="+mn-ea"/>
                        <a:cs typeface="+mn-cs"/>
                      </a:defRPr>
                    </a:lvl1pPr>
                    <a:lvl2pPr marL="457200" algn="ctr" rtl="0" fontAlgn="base">
                      <a:spcBef>
                        <a:spcPct val="0"/>
                      </a:spcBef>
                      <a:spcAft>
                        <a:spcPct val="0"/>
                      </a:spcAft>
                      <a:defRPr kern="1200">
                        <a:solidFill>
                          <a:schemeClr val="tx1"/>
                        </a:solidFill>
                        <a:latin typeface="Arial" pitchFamily="34" charset="0"/>
                        <a:ea typeface="+mn-ea"/>
                        <a:cs typeface="+mn-cs"/>
                      </a:defRPr>
                    </a:lvl2pPr>
                    <a:lvl3pPr marL="914400" algn="ctr" rtl="0" fontAlgn="base">
                      <a:spcBef>
                        <a:spcPct val="0"/>
                      </a:spcBef>
                      <a:spcAft>
                        <a:spcPct val="0"/>
                      </a:spcAft>
                      <a:defRPr kern="1200">
                        <a:solidFill>
                          <a:schemeClr val="tx1"/>
                        </a:solidFill>
                        <a:latin typeface="Arial" pitchFamily="34" charset="0"/>
                        <a:ea typeface="+mn-ea"/>
                        <a:cs typeface="+mn-cs"/>
                      </a:defRPr>
                    </a:lvl3pPr>
                    <a:lvl4pPr marL="1371600" algn="ctr" rtl="0" fontAlgn="base">
                      <a:spcBef>
                        <a:spcPct val="0"/>
                      </a:spcBef>
                      <a:spcAft>
                        <a:spcPct val="0"/>
                      </a:spcAft>
                      <a:defRPr kern="1200">
                        <a:solidFill>
                          <a:schemeClr val="tx1"/>
                        </a:solidFill>
                        <a:latin typeface="Arial" pitchFamily="34" charset="0"/>
                        <a:ea typeface="+mn-ea"/>
                        <a:cs typeface="+mn-cs"/>
                      </a:defRPr>
                    </a:lvl4pPr>
                    <a:lvl5pPr marL="1828800" algn="ct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prstClr val="black"/>
                        </a:solidFill>
                        <a:effectLst/>
                        <a:uLnTx/>
                        <a:uFillTx/>
                        <a:latin typeface="Arial" pitchFamily="34" charset="0"/>
                        <a:ea typeface="+mn-ea"/>
                        <a:cs typeface="Arial" pitchFamily="34" charset="0"/>
                      </a:rPr>
                      <a:t>Board of Directors</a:t>
                    </a:r>
                  </a:p>
                </p:txBody>
              </p:sp>
              <p:sp>
                <p:nvSpPr>
                  <p:cNvPr id="80" name="TextBox 18"/>
                  <p:cNvSpPr txBox="1"/>
                  <p:nvPr/>
                </p:nvSpPr>
                <p:spPr>
                  <a:xfrm>
                    <a:off x="3131840" y="1799344"/>
                    <a:ext cx="2736304" cy="1595643"/>
                  </a:xfrm>
                  <a:prstGeom prst="rect">
                    <a:avLst/>
                  </a:prstGeom>
                  <a:noFill/>
                </p:spPr>
                <p:txBody>
                  <a:bodyPr wrap="square" rtlCol="0">
                    <a:spAutoFit/>
                  </a:bodyPr>
                  <a:lstStyle>
                    <a:defPPr>
                      <a:defRPr lang="en-US"/>
                    </a:defPPr>
                    <a:lvl1pPr algn="ctr" rtl="0" fontAlgn="base">
                      <a:spcBef>
                        <a:spcPct val="0"/>
                      </a:spcBef>
                      <a:spcAft>
                        <a:spcPct val="0"/>
                      </a:spcAft>
                      <a:defRPr kern="1200">
                        <a:solidFill>
                          <a:schemeClr val="tx1"/>
                        </a:solidFill>
                        <a:latin typeface="Arial" pitchFamily="34" charset="0"/>
                        <a:ea typeface="+mn-ea"/>
                        <a:cs typeface="+mn-cs"/>
                      </a:defRPr>
                    </a:lvl1pPr>
                    <a:lvl2pPr marL="457200" algn="ctr" rtl="0" fontAlgn="base">
                      <a:spcBef>
                        <a:spcPct val="0"/>
                      </a:spcBef>
                      <a:spcAft>
                        <a:spcPct val="0"/>
                      </a:spcAft>
                      <a:defRPr kern="1200">
                        <a:solidFill>
                          <a:schemeClr val="tx1"/>
                        </a:solidFill>
                        <a:latin typeface="Arial" pitchFamily="34" charset="0"/>
                        <a:ea typeface="+mn-ea"/>
                        <a:cs typeface="+mn-cs"/>
                      </a:defRPr>
                    </a:lvl2pPr>
                    <a:lvl3pPr marL="914400" algn="ctr" rtl="0" fontAlgn="base">
                      <a:spcBef>
                        <a:spcPct val="0"/>
                      </a:spcBef>
                      <a:spcAft>
                        <a:spcPct val="0"/>
                      </a:spcAft>
                      <a:defRPr kern="1200">
                        <a:solidFill>
                          <a:schemeClr val="tx1"/>
                        </a:solidFill>
                        <a:latin typeface="Arial" pitchFamily="34" charset="0"/>
                        <a:ea typeface="+mn-ea"/>
                        <a:cs typeface="+mn-cs"/>
                      </a:defRPr>
                    </a:lvl3pPr>
                    <a:lvl4pPr marL="1371600" algn="ctr" rtl="0" fontAlgn="base">
                      <a:spcBef>
                        <a:spcPct val="0"/>
                      </a:spcBef>
                      <a:spcAft>
                        <a:spcPct val="0"/>
                      </a:spcAft>
                      <a:defRPr kern="1200">
                        <a:solidFill>
                          <a:schemeClr val="tx1"/>
                        </a:solidFill>
                        <a:latin typeface="Arial" pitchFamily="34" charset="0"/>
                        <a:ea typeface="+mn-ea"/>
                        <a:cs typeface="+mn-cs"/>
                      </a:defRPr>
                    </a:lvl4pPr>
                    <a:lvl5pPr marL="1828800" algn="ct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lvl="0" fontAlgn="auto">
                      <a:lnSpc>
                        <a:spcPct val="90000"/>
                      </a:lnSpc>
                      <a:spcBef>
                        <a:spcPts val="0"/>
                      </a:spcBef>
                      <a:spcAft>
                        <a:spcPts val="0"/>
                      </a:spcAft>
                      <a:defRPr/>
                    </a:pPr>
                    <a:r>
                      <a:rPr lang="en-US" sz="1400" kern="0" dirty="0">
                        <a:solidFill>
                          <a:prstClr val="black"/>
                        </a:solidFill>
                        <a:cs typeface="Arial" pitchFamily="34" charset="0"/>
                      </a:rPr>
                      <a:t>Oversight of management’s </a:t>
                    </a:r>
                    <a:r>
                      <a:rPr lang="en-US" sz="1400" kern="0" dirty="0" smtClean="0">
                        <a:solidFill>
                          <a:prstClr val="black"/>
                        </a:solidFill>
                        <a:cs typeface="Arial" pitchFamily="34" charset="0"/>
                      </a:rPr>
                      <a:t>performance </a:t>
                    </a:r>
                    <a:r>
                      <a:rPr lang="en-US" sz="1400" kern="0" dirty="0">
                        <a:solidFill>
                          <a:prstClr val="black"/>
                        </a:solidFill>
                        <a:cs typeface="Arial" pitchFamily="34" charset="0"/>
                      </a:rPr>
                      <a:t>for the best interests of all stakeholders.</a:t>
                    </a:r>
                    <a:endParaRPr kumimoji="0" lang="en-US" sz="1400" b="0" i="0" u="none" strike="noStrike" kern="0" cap="none" spc="0" normalizeH="0" baseline="0" noProof="0" dirty="0">
                      <a:ln>
                        <a:noFill/>
                      </a:ln>
                      <a:solidFill>
                        <a:prstClr val="black"/>
                      </a:solidFill>
                      <a:effectLst/>
                      <a:uLnTx/>
                      <a:uFillTx/>
                      <a:cs typeface="Arial" pitchFamily="34" charset="0"/>
                    </a:endParaRPr>
                  </a:p>
                </p:txBody>
              </p:sp>
            </p:grpSp>
            <p:grpSp>
              <p:nvGrpSpPr>
                <p:cNvPr id="76" name="Group 13"/>
                <p:cNvGrpSpPr/>
                <p:nvPr/>
              </p:nvGrpSpPr>
              <p:grpSpPr>
                <a:xfrm>
                  <a:off x="3195646" y="1882423"/>
                  <a:ext cx="2664296" cy="1826077"/>
                  <a:chOff x="4747683" y="3906162"/>
                  <a:chExt cx="2664296" cy="1826077"/>
                </a:xfrm>
              </p:grpSpPr>
              <p:sp>
                <p:nvSpPr>
                  <p:cNvPr id="77" name="TextBox 15"/>
                  <p:cNvSpPr txBox="1"/>
                  <p:nvPr/>
                </p:nvSpPr>
                <p:spPr>
                  <a:xfrm>
                    <a:off x="4819691" y="3906162"/>
                    <a:ext cx="2520279" cy="471754"/>
                  </a:xfrm>
                  <a:prstGeom prst="rect">
                    <a:avLst/>
                  </a:prstGeom>
                  <a:noFill/>
                </p:spPr>
                <p:txBody>
                  <a:bodyPr wrap="square" rtlCol="0">
                    <a:spAutoFit/>
                  </a:bodyPr>
                  <a:lstStyle>
                    <a:defPPr>
                      <a:defRPr lang="en-US"/>
                    </a:defPPr>
                    <a:lvl1pPr algn="ctr" rtl="0" fontAlgn="base">
                      <a:spcBef>
                        <a:spcPct val="0"/>
                      </a:spcBef>
                      <a:spcAft>
                        <a:spcPct val="0"/>
                      </a:spcAft>
                      <a:defRPr kern="1200">
                        <a:solidFill>
                          <a:schemeClr val="tx1"/>
                        </a:solidFill>
                        <a:latin typeface="Arial" pitchFamily="34" charset="0"/>
                        <a:ea typeface="+mn-ea"/>
                        <a:cs typeface="+mn-cs"/>
                      </a:defRPr>
                    </a:lvl1pPr>
                    <a:lvl2pPr marL="457200" algn="ctr" rtl="0" fontAlgn="base">
                      <a:spcBef>
                        <a:spcPct val="0"/>
                      </a:spcBef>
                      <a:spcAft>
                        <a:spcPct val="0"/>
                      </a:spcAft>
                      <a:defRPr kern="1200">
                        <a:solidFill>
                          <a:schemeClr val="tx1"/>
                        </a:solidFill>
                        <a:latin typeface="Arial" pitchFamily="34" charset="0"/>
                        <a:ea typeface="+mn-ea"/>
                        <a:cs typeface="+mn-cs"/>
                      </a:defRPr>
                    </a:lvl2pPr>
                    <a:lvl3pPr marL="914400" algn="ctr" rtl="0" fontAlgn="base">
                      <a:spcBef>
                        <a:spcPct val="0"/>
                      </a:spcBef>
                      <a:spcAft>
                        <a:spcPct val="0"/>
                      </a:spcAft>
                      <a:defRPr kern="1200">
                        <a:solidFill>
                          <a:schemeClr val="tx1"/>
                        </a:solidFill>
                        <a:latin typeface="Arial" pitchFamily="34" charset="0"/>
                        <a:ea typeface="+mn-ea"/>
                        <a:cs typeface="+mn-cs"/>
                      </a:defRPr>
                    </a:lvl3pPr>
                    <a:lvl4pPr marL="1371600" algn="ctr" rtl="0" fontAlgn="base">
                      <a:spcBef>
                        <a:spcPct val="0"/>
                      </a:spcBef>
                      <a:spcAft>
                        <a:spcPct val="0"/>
                      </a:spcAft>
                      <a:defRPr kern="1200">
                        <a:solidFill>
                          <a:schemeClr val="tx1"/>
                        </a:solidFill>
                        <a:latin typeface="Arial" pitchFamily="34" charset="0"/>
                        <a:ea typeface="+mn-ea"/>
                        <a:cs typeface="+mn-cs"/>
                      </a:defRPr>
                    </a:lvl4pPr>
                    <a:lvl5pPr marL="1828800" algn="ct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prstClr val="black"/>
                        </a:solidFill>
                        <a:effectLst/>
                        <a:uLnTx/>
                        <a:uFillTx/>
                        <a:latin typeface="Arial" pitchFamily="34" charset="0"/>
                        <a:ea typeface="+mn-ea"/>
                        <a:cs typeface="Arial" pitchFamily="34" charset="0"/>
                      </a:rPr>
                      <a:t>Shareholders</a:t>
                    </a:r>
                    <a:endParaRPr kumimoji="0" lang="en-US" sz="1600" b="1" i="0" u="none" strike="noStrike" kern="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78" name="TextBox 16"/>
                  <p:cNvSpPr txBox="1"/>
                  <p:nvPr/>
                </p:nvSpPr>
                <p:spPr>
                  <a:xfrm>
                    <a:off x="4747683" y="4427980"/>
                    <a:ext cx="2664296" cy="1304259"/>
                  </a:xfrm>
                  <a:prstGeom prst="rect">
                    <a:avLst/>
                  </a:prstGeom>
                  <a:noFill/>
                </p:spPr>
                <p:txBody>
                  <a:bodyPr wrap="square" rtlCol="0">
                    <a:spAutoFit/>
                  </a:bodyPr>
                  <a:lstStyle>
                    <a:defPPr>
                      <a:defRPr lang="en-US"/>
                    </a:defPPr>
                    <a:lvl1pPr algn="ctr" rtl="0" fontAlgn="base">
                      <a:spcBef>
                        <a:spcPct val="0"/>
                      </a:spcBef>
                      <a:spcAft>
                        <a:spcPct val="0"/>
                      </a:spcAft>
                      <a:defRPr kern="1200">
                        <a:solidFill>
                          <a:schemeClr val="tx1"/>
                        </a:solidFill>
                        <a:latin typeface="Arial" pitchFamily="34" charset="0"/>
                        <a:ea typeface="+mn-ea"/>
                        <a:cs typeface="+mn-cs"/>
                      </a:defRPr>
                    </a:lvl1pPr>
                    <a:lvl2pPr marL="457200" algn="ctr" rtl="0" fontAlgn="base">
                      <a:spcBef>
                        <a:spcPct val="0"/>
                      </a:spcBef>
                      <a:spcAft>
                        <a:spcPct val="0"/>
                      </a:spcAft>
                      <a:defRPr kern="1200">
                        <a:solidFill>
                          <a:schemeClr val="tx1"/>
                        </a:solidFill>
                        <a:latin typeface="Arial" pitchFamily="34" charset="0"/>
                        <a:ea typeface="+mn-ea"/>
                        <a:cs typeface="+mn-cs"/>
                      </a:defRPr>
                    </a:lvl2pPr>
                    <a:lvl3pPr marL="914400" algn="ctr" rtl="0" fontAlgn="base">
                      <a:spcBef>
                        <a:spcPct val="0"/>
                      </a:spcBef>
                      <a:spcAft>
                        <a:spcPct val="0"/>
                      </a:spcAft>
                      <a:defRPr kern="1200">
                        <a:solidFill>
                          <a:schemeClr val="tx1"/>
                        </a:solidFill>
                        <a:latin typeface="Arial" pitchFamily="34" charset="0"/>
                        <a:ea typeface="+mn-ea"/>
                        <a:cs typeface="+mn-cs"/>
                      </a:defRPr>
                    </a:lvl3pPr>
                    <a:lvl4pPr marL="1371600" algn="ctr" rtl="0" fontAlgn="base">
                      <a:spcBef>
                        <a:spcPct val="0"/>
                      </a:spcBef>
                      <a:spcAft>
                        <a:spcPct val="0"/>
                      </a:spcAft>
                      <a:defRPr kern="1200">
                        <a:solidFill>
                          <a:schemeClr val="tx1"/>
                        </a:solidFill>
                        <a:latin typeface="Arial" pitchFamily="34" charset="0"/>
                        <a:ea typeface="+mn-ea"/>
                        <a:cs typeface="+mn-cs"/>
                      </a:defRPr>
                    </a:lvl4pPr>
                    <a:lvl5pPr marL="1828800" algn="ct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lvl="0" fontAlgn="auto">
                      <a:lnSpc>
                        <a:spcPct val="90000"/>
                      </a:lnSpc>
                      <a:spcBef>
                        <a:spcPts val="0"/>
                      </a:spcBef>
                      <a:spcAft>
                        <a:spcPts val="0"/>
                      </a:spcAft>
                      <a:defRPr/>
                    </a:pPr>
                    <a:r>
                      <a:rPr lang="en-US" sz="1400" kern="0" dirty="0">
                        <a:solidFill>
                          <a:prstClr val="black"/>
                        </a:solidFill>
                        <a:cs typeface="Arial" pitchFamily="34" charset="0"/>
                      </a:rPr>
                      <a:t>Provide the capital, approve major transactions, elect directors.</a:t>
                    </a:r>
                    <a:endParaRPr kumimoji="0" lang="en-US" sz="1400" b="0" i="0" u="none" strike="noStrike" kern="0" cap="none" spc="0" normalizeH="0" baseline="0" noProof="0" dirty="0">
                      <a:ln>
                        <a:noFill/>
                      </a:ln>
                      <a:solidFill>
                        <a:prstClr val="black"/>
                      </a:solidFill>
                      <a:effectLst/>
                      <a:uLnTx/>
                      <a:uFillTx/>
                      <a:cs typeface="Arial" pitchFamily="34" charset="0"/>
                    </a:endParaRPr>
                  </a:p>
                </p:txBody>
              </p:sp>
            </p:grpSp>
          </p:grpSp>
          <p:cxnSp>
            <p:nvCxnSpPr>
              <p:cNvPr id="68" name="Straight Connector 4"/>
              <p:cNvCxnSpPr/>
              <p:nvPr/>
            </p:nvCxnSpPr>
            <p:spPr>
              <a:xfrm flipH="1">
                <a:off x="932411" y="908720"/>
                <a:ext cx="3648993" cy="5363000"/>
              </a:xfrm>
              <a:prstGeom prst="line">
                <a:avLst/>
              </a:prstGeom>
              <a:noFill/>
              <a:ln w="28575" cap="flat" cmpd="sng" algn="ctr">
                <a:solidFill>
                  <a:srgbClr val="4F81BD">
                    <a:shade val="95000"/>
                    <a:satMod val="105000"/>
                  </a:srgbClr>
                </a:solidFill>
                <a:prstDash val="solid"/>
              </a:ln>
              <a:effectLst/>
            </p:spPr>
          </p:cxnSp>
          <p:cxnSp>
            <p:nvCxnSpPr>
              <p:cNvPr id="69" name="Straight Connector 23"/>
              <p:cNvCxnSpPr/>
              <p:nvPr/>
            </p:nvCxnSpPr>
            <p:spPr>
              <a:xfrm>
                <a:off x="4581404" y="908720"/>
                <a:ext cx="3518988" cy="5363000"/>
              </a:xfrm>
              <a:prstGeom prst="line">
                <a:avLst/>
              </a:prstGeom>
              <a:noFill/>
              <a:ln w="28575" cap="flat" cmpd="sng" algn="ctr">
                <a:solidFill>
                  <a:srgbClr val="4F81BD">
                    <a:shade val="95000"/>
                    <a:satMod val="105000"/>
                  </a:srgbClr>
                </a:solidFill>
                <a:prstDash val="solid"/>
              </a:ln>
              <a:effectLst/>
            </p:spPr>
          </p:cxnSp>
          <p:cxnSp>
            <p:nvCxnSpPr>
              <p:cNvPr id="70" name="Straight Connector 15"/>
              <p:cNvCxnSpPr/>
              <p:nvPr/>
            </p:nvCxnSpPr>
            <p:spPr>
              <a:xfrm>
                <a:off x="932411" y="6271720"/>
                <a:ext cx="7167981" cy="0"/>
              </a:xfrm>
              <a:prstGeom prst="line">
                <a:avLst/>
              </a:prstGeom>
              <a:noFill/>
              <a:ln w="28575" cap="flat" cmpd="sng" algn="ctr">
                <a:solidFill>
                  <a:srgbClr val="4F81BD">
                    <a:shade val="95000"/>
                    <a:satMod val="105000"/>
                  </a:srgbClr>
                </a:solidFill>
                <a:prstDash val="solid"/>
              </a:ln>
              <a:effectLst/>
            </p:spPr>
          </p:cxnSp>
        </p:grpSp>
        <p:sp>
          <p:nvSpPr>
            <p:cNvPr id="64" name="TextBox 21"/>
            <p:cNvSpPr txBox="1"/>
            <p:nvPr/>
          </p:nvSpPr>
          <p:spPr>
            <a:xfrm>
              <a:off x="2267743" y="1838723"/>
              <a:ext cx="4752528" cy="523220"/>
            </a:xfrm>
            <a:prstGeom prst="rect">
              <a:avLst/>
            </a:prstGeom>
            <a:noFill/>
          </p:spPr>
          <p:txBody>
            <a:bodyPr wrap="square" rtlCol="0">
              <a:spAutoFit/>
            </a:bodyPr>
            <a:lstStyle>
              <a:defPPr>
                <a:defRPr lang="en-US"/>
              </a:defPPr>
              <a:lvl1pPr algn="ctr" rtl="0" fontAlgn="base">
                <a:spcBef>
                  <a:spcPct val="0"/>
                </a:spcBef>
                <a:spcAft>
                  <a:spcPct val="0"/>
                </a:spcAft>
                <a:defRPr kern="1200">
                  <a:solidFill>
                    <a:schemeClr val="tx1"/>
                  </a:solidFill>
                  <a:latin typeface="Arial" pitchFamily="34" charset="0"/>
                  <a:ea typeface="+mn-ea"/>
                  <a:cs typeface="+mn-cs"/>
                </a:defRPr>
              </a:lvl1pPr>
              <a:lvl2pPr marL="457200" algn="ctr" rtl="0" fontAlgn="base">
                <a:spcBef>
                  <a:spcPct val="0"/>
                </a:spcBef>
                <a:spcAft>
                  <a:spcPct val="0"/>
                </a:spcAft>
                <a:defRPr kern="1200">
                  <a:solidFill>
                    <a:schemeClr val="tx1"/>
                  </a:solidFill>
                  <a:latin typeface="Arial" pitchFamily="34" charset="0"/>
                  <a:ea typeface="+mn-ea"/>
                  <a:cs typeface="+mn-cs"/>
                </a:defRPr>
              </a:lvl2pPr>
              <a:lvl3pPr marL="914400" algn="ctr" rtl="0" fontAlgn="base">
                <a:spcBef>
                  <a:spcPct val="0"/>
                </a:spcBef>
                <a:spcAft>
                  <a:spcPct val="0"/>
                </a:spcAft>
                <a:defRPr kern="1200">
                  <a:solidFill>
                    <a:schemeClr val="tx1"/>
                  </a:solidFill>
                  <a:latin typeface="Arial" pitchFamily="34" charset="0"/>
                  <a:ea typeface="+mn-ea"/>
                  <a:cs typeface="+mn-cs"/>
                </a:defRPr>
              </a:lvl3pPr>
              <a:lvl4pPr marL="1371600" algn="ctr" rtl="0" fontAlgn="base">
                <a:spcBef>
                  <a:spcPct val="0"/>
                </a:spcBef>
                <a:spcAft>
                  <a:spcPct val="0"/>
                </a:spcAft>
                <a:defRPr kern="1200">
                  <a:solidFill>
                    <a:schemeClr val="tx1"/>
                  </a:solidFill>
                  <a:latin typeface="Arial" pitchFamily="34" charset="0"/>
                  <a:ea typeface="+mn-ea"/>
                  <a:cs typeface="+mn-cs"/>
                </a:defRPr>
              </a:lvl4pPr>
              <a:lvl5pPr marL="1828800" algn="ct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FF0000"/>
                  </a:solidFill>
                  <a:effectLst/>
                  <a:uLnTx/>
                  <a:uFillTx/>
                  <a:latin typeface="Arial" pitchFamily="34" charset="0"/>
                  <a:ea typeface="+mn-ea"/>
                  <a:cs typeface="+mn-cs"/>
                </a:rPr>
                <a:t>Transparency</a:t>
              </a:r>
              <a:endParaRPr kumimoji="0" lang="th-TH" sz="1800" b="1" i="0" u="none" strike="noStrike" kern="0" cap="none" spc="0" normalizeH="0" baseline="0" noProof="0" dirty="0">
                <a:ln>
                  <a:noFill/>
                </a:ln>
                <a:solidFill>
                  <a:srgbClr val="FF0000"/>
                </a:solidFill>
                <a:effectLst/>
                <a:uLnTx/>
                <a:uFillTx/>
                <a:latin typeface="Arial" pitchFamily="34" charset="0"/>
                <a:ea typeface="+mn-ea"/>
                <a:cs typeface="+mn-cs"/>
              </a:endParaRPr>
            </a:p>
          </p:txBody>
        </p:sp>
        <p:sp>
          <p:nvSpPr>
            <p:cNvPr id="65" name="TextBox 22"/>
            <p:cNvSpPr txBox="1"/>
            <p:nvPr/>
          </p:nvSpPr>
          <p:spPr>
            <a:xfrm>
              <a:off x="5301041" y="6030945"/>
              <a:ext cx="4752528" cy="523220"/>
            </a:xfrm>
            <a:prstGeom prst="rect">
              <a:avLst/>
            </a:prstGeom>
            <a:noFill/>
          </p:spPr>
          <p:txBody>
            <a:bodyPr wrap="square" rtlCol="0">
              <a:spAutoFit/>
            </a:bodyPr>
            <a:lstStyle>
              <a:defPPr>
                <a:defRPr lang="en-US"/>
              </a:defPPr>
              <a:lvl1pPr algn="ctr" rtl="0" fontAlgn="base">
                <a:spcBef>
                  <a:spcPct val="0"/>
                </a:spcBef>
                <a:spcAft>
                  <a:spcPct val="0"/>
                </a:spcAft>
                <a:defRPr kern="1200">
                  <a:solidFill>
                    <a:schemeClr val="tx1"/>
                  </a:solidFill>
                  <a:latin typeface="Arial" pitchFamily="34" charset="0"/>
                  <a:ea typeface="+mn-ea"/>
                  <a:cs typeface="+mn-cs"/>
                </a:defRPr>
              </a:lvl1pPr>
              <a:lvl2pPr marL="457200" algn="ctr" rtl="0" fontAlgn="base">
                <a:spcBef>
                  <a:spcPct val="0"/>
                </a:spcBef>
                <a:spcAft>
                  <a:spcPct val="0"/>
                </a:spcAft>
                <a:defRPr kern="1200">
                  <a:solidFill>
                    <a:schemeClr val="tx1"/>
                  </a:solidFill>
                  <a:latin typeface="Arial" pitchFamily="34" charset="0"/>
                  <a:ea typeface="+mn-ea"/>
                  <a:cs typeface="+mn-cs"/>
                </a:defRPr>
              </a:lvl2pPr>
              <a:lvl3pPr marL="914400" algn="ctr" rtl="0" fontAlgn="base">
                <a:spcBef>
                  <a:spcPct val="0"/>
                </a:spcBef>
                <a:spcAft>
                  <a:spcPct val="0"/>
                </a:spcAft>
                <a:defRPr kern="1200">
                  <a:solidFill>
                    <a:schemeClr val="tx1"/>
                  </a:solidFill>
                  <a:latin typeface="Arial" pitchFamily="34" charset="0"/>
                  <a:ea typeface="+mn-ea"/>
                  <a:cs typeface="+mn-cs"/>
                </a:defRPr>
              </a:lvl3pPr>
              <a:lvl4pPr marL="1371600" algn="ctr" rtl="0" fontAlgn="base">
                <a:spcBef>
                  <a:spcPct val="0"/>
                </a:spcBef>
                <a:spcAft>
                  <a:spcPct val="0"/>
                </a:spcAft>
                <a:defRPr kern="1200">
                  <a:solidFill>
                    <a:schemeClr val="tx1"/>
                  </a:solidFill>
                  <a:latin typeface="Arial" pitchFamily="34" charset="0"/>
                  <a:ea typeface="+mn-ea"/>
                  <a:cs typeface="+mn-cs"/>
                </a:defRPr>
              </a:lvl4pPr>
              <a:lvl5pPr marL="1828800" algn="ct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FF0000"/>
                  </a:solidFill>
                  <a:effectLst/>
                  <a:uLnTx/>
                  <a:uFillTx/>
                  <a:latin typeface="Arial" pitchFamily="34" charset="0"/>
                  <a:ea typeface="+mn-ea"/>
                  <a:cs typeface="+mn-cs"/>
                </a:rPr>
                <a:t>Accountability</a:t>
              </a:r>
              <a:endParaRPr kumimoji="0" lang="th-TH" sz="1800" b="1" i="0" u="none" strike="noStrike" kern="0" cap="none" spc="0" normalizeH="0" baseline="0" noProof="0" dirty="0">
                <a:ln>
                  <a:noFill/>
                </a:ln>
                <a:solidFill>
                  <a:srgbClr val="FF0000"/>
                </a:solidFill>
                <a:effectLst/>
                <a:uLnTx/>
                <a:uFillTx/>
                <a:latin typeface="Arial" pitchFamily="34" charset="0"/>
                <a:ea typeface="+mn-ea"/>
                <a:cs typeface="+mn-cs"/>
              </a:endParaRPr>
            </a:p>
          </p:txBody>
        </p:sp>
        <p:sp>
          <p:nvSpPr>
            <p:cNvPr id="66" name="TextBox 23"/>
            <p:cNvSpPr txBox="1"/>
            <p:nvPr/>
          </p:nvSpPr>
          <p:spPr>
            <a:xfrm>
              <a:off x="-989818" y="6074132"/>
              <a:ext cx="4752528" cy="523220"/>
            </a:xfrm>
            <a:prstGeom prst="rect">
              <a:avLst/>
            </a:prstGeom>
            <a:noFill/>
          </p:spPr>
          <p:txBody>
            <a:bodyPr wrap="square" rtlCol="0">
              <a:spAutoFit/>
            </a:bodyPr>
            <a:lstStyle>
              <a:defPPr>
                <a:defRPr lang="en-US"/>
              </a:defPPr>
              <a:lvl1pPr algn="ctr" rtl="0" fontAlgn="base">
                <a:spcBef>
                  <a:spcPct val="0"/>
                </a:spcBef>
                <a:spcAft>
                  <a:spcPct val="0"/>
                </a:spcAft>
                <a:defRPr kern="1200">
                  <a:solidFill>
                    <a:schemeClr val="tx1"/>
                  </a:solidFill>
                  <a:latin typeface="Arial" pitchFamily="34" charset="0"/>
                  <a:ea typeface="+mn-ea"/>
                  <a:cs typeface="+mn-cs"/>
                </a:defRPr>
              </a:lvl1pPr>
              <a:lvl2pPr marL="457200" algn="ctr" rtl="0" fontAlgn="base">
                <a:spcBef>
                  <a:spcPct val="0"/>
                </a:spcBef>
                <a:spcAft>
                  <a:spcPct val="0"/>
                </a:spcAft>
                <a:defRPr kern="1200">
                  <a:solidFill>
                    <a:schemeClr val="tx1"/>
                  </a:solidFill>
                  <a:latin typeface="Arial" pitchFamily="34" charset="0"/>
                  <a:ea typeface="+mn-ea"/>
                  <a:cs typeface="+mn-cs"/>
                </a:defRPr>
              </a:lvl2pPr>
              <a:lvl3pPr marL="914400" algn="ctr" rtl="0" fontAlgn="base">
                <a:spcBef>
                  <a:spcPct val="0"/>
                </a:spcBef>
                <a:spcAft>
                  <a:spcPct val="0"/>
                </a:spcAft>
                <a:defRPr kern="1200">
                  <a:solidFill>
                    <a:schemeClr val="tx1"/>
                  </a:solidFill>
                  <a:latin typeface="Arial" pitchFamily="34" charset="0"/>
                  <a:ea typeface="+mn-ea"/>
                  <a:cs typeface="+mn-cs"/>
                </a:defRPr>
              </a:lvl3pPr>
              <a:lvl4pPr marL="1371600" algn="ctr" rtl="0" fontAlgn="base">
                <a:spcBef>
                  <a:spcPct val="0"/>
                </a:spcBef>
                <a:spcAft>
                  <a:spcPct val="0"/>
                </a:spcAft>
                <a:defRPr kern="1200">
                  <a:solidFill>
                    <a:schemeClr val="tx1"/>
                  </a:solidFill>
                  <a:latin typeface="Arial" pitchFamily="34" charset="0"/>
                  <a:ea typeface="+mn-ea"/>
                  <a:cs typeface="+mn-cs"/>
                </a:defRPr>
              </a:lvl4pPr>
              <a:lvl5pPr marL="1828800" algn="ct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FF0000"/>
                  </a:solidFill>
                  <a:effectLst/>
                  <a:uLnTx/>
                  <a:uFillTx/>
                  <a:latin typeface="Arial" pitchFamily="34" charset="0"/>
                  <a:ea typeface="+mn-ea"/>
                  <a:cs typeface="+mn-cs"/>
                </a:rPr>
                <a:t>Fairness</a:t>
              </a:r>
              <a:endParaRPr kumimoji="0" lang="th-TH" sz="1800" b="1" i="0" u="none" strike="noStrike" kern="0" cap="none" spc="0" normalizeH="0" baseline="0" noProof="0" dirty="0">
                <a:ln>
                  <a:noFill/>
                </a:ln>
                <a:solidFill>
                  <a:srgbClr val="FF0000"/>
                </a:solidFill>
                <a:effectLst/>
                <a:uLnTx/>
                <a:uFillTx/>
                <a:latin typeface="Arial" pitchFamily="34" charset="0"/>
                <a:ea typeface="+mn-ea"/>
                <a:cs typeface="+mn-cs"/>
              </a:endParaRPr>
            </a:p>
          </p:txBody>
        </p:sp>
      </p:grpSp>
    </p:spTree>
    <p:extLst>
      <p:ext uri="{BB962C8B-B14F-4D97-AF65-F5344CB8AC3E}">
        <p14:creationId xmlns:p14="http://schemas.microsoft.com/office/powerpoint/2010/main" val="7158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xtA"/>
          <p:cNvSpPr txBox="1">
            <a:spLocks noChangeArrowheads="1"/>
          </p:cNvSpPr>
          <p:nvPr>
            <p:custDataLst>
              <p:tags r:id="rId1"/>
            </p:custDataLst>
          </p:nvPr>
        </p:nvSpPr>
        <p:spPr bwMode="gray">
          <a:xfrm>
            <a:off x="79141" y="-99392"/>
            <a:ext cx="8237276" cy="876300"/>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eaLnBrk="1" fontAlgn="base" hangingPunct="1">
              <a:spcBef>
                <a:spcPct val="0"/>
              </a:spcBef>
              <a:spcAft>
                <a:spcPct val="0"/>
              </a:spcAft>
              <a:defRPr sz="4500" b="1">
                <a:effectLst/>
                <a:latin typeface="Browallia New" pitchFamily="34" charset="-34"/>
                <a:ea typeface="+mj-ea"/>
                <a:cs typeface="Browallia New" pitchFamily="34" charset="-34"/>
              </a:defRPr>
            </a:lvl1pPr>
            <a:lvl2pPr eaLnBrk="1" fontAlgn="base" hangingPunct="1">
              <a:spcBef>
                <a:spcPct val="0"/>
              </a:spcBef>
              <a:spcAft>
                <a:spcPct val="0"/>
              </a:spcAft>
              <a:defRPr sz="4400" b="1">
                <a:solidFill>
                  <a:srgbClr val="FFFFFF"/>
                </a:solidFill>
                <a:latin typeface="Arial" pitchFamily="34" charset="0"/>
              </a:defRPr>
            </a:lvl2pPr>
            <a:lvl3pPr eaLnBrk="1" fontAlgn="base" hangingPunct="1">
              <a:spcBef>
                <a:spcPct val="0"/>
              </a:spcBef>
              <a:spcAft>
                <a:spcPct val="0"/>
              </a:spcAft>
              <a:defRPr sz="4400" b="1">
                <a:solidFill>
                  <a:srgbClr val="FFFFFF"/>
                </a:solidFill>
                <a:latin typeface="Arial" pitchFamily="34" charset="0"/>
              </a:defRPr>
            </a:lvl3pPr>
            <a:lvl4pPr eaLnBrk="1" fontAlgn="base" hangingPunct="1">
              <a:spcBef>
                <a:spcPct val="0"/>
              </a:spcBef>
              <a:spcAft>
                <a:spcPct val="0"/>
              </a:spcAft>
              <a:defRPr sz="4400" b="1">
                <a:solidFill>
                  <a:srgbClr val="FFFFFF"/>
                </a:solidFill>
                <a:latin typeface="Arial" pitchFamily="34" charset="0"/>
              </a:defRPr>
            </a:lvl4pPr>
            <a:lvl5pPr eaLnBrk="1" fontAlgn="base" hangingPunct="1">
              <a:spcBef>
                <a:spcPct val="0"/>
              </a:spcBef>
              <a:spcAft>
                <a:spcPct val="0"/>
              </a:spcAft>
              <a:defRPr sz="4400" b="1">
                <a:solidFill>
                  <a:srgbClr val="FFFFFF"/>
                </a:solidFill>
                <a:latin typeface="Arial" pitchFamily="34" charset="0"/>
              </a:defRPr>
            </a:lvl5pPr>
            <a:lvl6pPr marL="457200" eaLnBrk="1" fontAlgn="base" hangingPunct="1">
              <a:spcBef>
                <a:spcPct val="0"/>
              </a:spcBef>
              <a:spcAft>
                <a:spcPct val="0"/>
              </a:spcAft>
              <a:defRPr sz="4400" b="1">
                <a:solidFill>
                  <a:srgbClr val="FFFFFF"/>
                </a:solidFill>
                <a:latin typeface="Arial" pitchFamily="34" charset="0"/>
              </a:defRPr>
            </a:lvl6pPr>
            <a:lvl7pPr marL="914400" eaLnBrk="1" fontAlgn="base" hangingPunct="1">
              <a:spcBef>
                <a:spcPct val="0"/>
              </a:spcBef>
              <a:spcAft>
                <a:spcPct val="0"/>
              </a:spcAft>
              <a:defRPr sz="4400" b="1">
                <a:solidFill>
                  <a:srgbClr val="FFFFFF"/>
                </a:solidFill>
                <a:latin typeface="Arial" pitchFamily="34" charset="0"/>
              </a:defRPr>
            </a:lvl7pPr>
            <a:lvl8pPr marL="1371600" eaLnBrk="1" fontAlgn="base" hangingPunct="1">
              <a:spcBef>
                <a:spcPct val="0"/>
              </a:spcBef>
              <a:spcAft>
                <a:spcPct val="0"/>
              </a:spcAft>
              <a:defRPr sz="4400" b="1">
                <a:solidFill>
                  <a:srgbClr val="FFFFFF"/>
                </a:solidFill>
                <a:latin typeface="Arial" pitchFamily="34" charset="0"/>
              </a:defRPr>
            </a:lvl8pPr>
            <a:lvl9pPr marL="1828800" eaLnBrk="1" fontAlgn="base" hangingPunct="1">
              <a:spcBef>
                <a:spcPct val="0"/>
              </a:spcBef>
              <a:spcAft>
                <a:spcPct val="0"/>
              </a:spcAft>
              <a:defRPr sz="4400" b="1">
                <a:solidFill>
                  <a:srgbClr val="FFFFFF"/>
                </a:solidFill>
                <a:latin typeface="Arial" pitchFamily="34" charset="0"/>
              </a:defRPr>
            </a:lvl9pPr>
            <a:extLst/>
          </a:lstStyle>
          <a:p>
            <a:r>
              <a:rPr lang="en-ZA" dirty="0" smtClean="0"/>
              <a:t>ROLES OF AUDIT COMMITTEE</a:t>
            </a:r>
            <a:endParaRPr lang="th-TH" dirty="0"/>
          </a:p>
        </p:txBody>
      </p:sp>
      <p:sp>
        <p:nvSpPr>
          <p:cNvPr id="8" name="Rectangle 7"/>
          <p:cNvSpPr/>
          <p:nvPr/>
        </p:nvSpPr>
        <p:spPr>
          <a:xfrm>
            <a:off x="1154966" y="6505166"/>
            <a:ext cx="7560840" cy="369332"/>
          </a:xfrm>
          <a:prstGeom prst="rect">
            <a:avLst/>
          </a:prstGeom>
        </p:spPr>
        <p:txBody>
          <a:bodyPr wrap="square">
            <a:spAutoFit/>
          </a:bodyPr>
          <a:lstStyle/>
          <a:p>
            <a:pPr algn="r"/>
            <a:r>
              <a:rPr lang="en-US" sz="1800" dirty="0" smtClean="0">
                <a:solidFill>
                  <a:schemeClr val="bg1">
                    <a:lumMod val="50000"/>
                  </a:schemeClr>
                </a:solidFill>
                <a:latin typeface="Browallia New" pitchFamily="34" charset="-34"/>
                <a:cs typeface="Browallia New" pitchFamily="34" charset="-34"/>
              </a:rPr>
              <a:t>Source: Australian institute of company directors (AICD)</a:t>
            </a:r>
            <a:endParaRPr lang="en-US" sz="1800" dirty="0">
              <a:solidFill>
                <a:schemeClr val="bg1">
                  <a:lumMod val="50000"/>
                </a:schemeClr>
              </a:solidFill>
              <a:latin typeface="Browallia New" pitchFamily="34" charset="-34"/>
              <a:cs typeface="Browallia New" pitchFamily="34" charset="-34"/>
            </a:endParaRPr>
          </a:p>
        </p:txBody>
      </p:sp>
      <p:pic>
        <p:nvPicPr>
          <p:cNvPr id="2" name="Picture 2" descr="ผลการค้นหารูปภาพสำหรับ audit committee"/>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b="9114"/>
          <a:stretch/>
        </p:blipFill>
        <p:spPr bwMode="auto">
          <a:xfrm flipH="1">
            <a:off x="5580112" y="3367878"/>
            <a:ext cx="3563888" cy="293422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23528" y="764704"/>
            <a:ext cx="7848872" cy="5373779"/>
          </a:xfrm>
          <a:prstGeom prst="rect">
            <a:avLst/>
          </a:prstGeom>
        </p:spPr>
        <p:txBody>
          <a:bodyPr wrap="square">
            <a:spAutoFit/>
          </a:bodyPr>
          <a:lstStyle/>
          <a:p>
            <a:pPr algn="thaiDist">
              <a:lnSpc>
                <a:spcPct val="130000"/>
              </a:lnSpc>
              <a:buClr>
                <a:schemeClr val="tx1"/>
              </a:buClr>
            </a:pPr>
            <a:r>
              <a:rPr lang="en-US" sz="4000" b="1" dirty="0">
                <a:solidFill>
                  <a:schemeClr val="accent3">
                    <a:lumMod val="75000"/>
                  </a:schemeClr>
                </a:solidFill>
                <a:latin typeface="Browallia New" pitchFamily="34" charset="-34"/>
                <a:cs typeface="Browallia New" pitchFamily="34" charset="-34"/>
              </a:rPr>
              <a:t>A</a:t>
            </a:r>
            <a:r>
              <a:rPr lang="en-US" sz="4000" b="1" dirty="0" smtClean="0">
                <a:solidFill>
                  <a:schemeClr val="accent3">
                    <a:lumMod val="75000"/>
                  </a:schemeClr>
                </a:solidFill>
                <a:latin typeface="Browallia New" pitchFamily="34" charset="-34"/>
                <a:cs typeface="Browallia New" pitchFamily="34" charset="-34"/>
              </a:rPr>
              <a:t>udit Committee </a:t>
            </a:r>
          </a:p>
          <a:p>
            <a:pPr marL="342900" indent="-342900">
              <a:lnSpc>
                <a:spcPct val="130000"/>
              </a:lnSpc>
              <a:buClr>
                <a:schemeClr val="tx1"/>
              </a:buClr>
              <a:buFont typeface="Arial" pitchFamily="34" charset="0"/>
              <a:buChar char="•"/>
            </a:pPr>
            <a:r>
              <a:rPr lang="en-US" sz="2800" dirty="0" smtClean="0">
                <a:latin typeface="Browallia New" pitchFamily="34" charset="-34"/>
                <a:cs typeface="Browallia New" pitchFamily="34" charset="-34"/>
              </a:rPr>
              <a:t>Established </a:t>
            </a:r>
            <a:r>
              <a:rPr lang="en-US" sz="2800" dirty="0">
                <a:latin typeface="Browallia New" pitchFamily="34" charset="-34"/>
                <a:cs typeface="Browallia New" pitchFamily="34" charset="-34"/>
              </a:rPr>
              <a:t>by the board as a </a:t>
            </a:r>
            <a:r>
              <a:rPr lang="en-US" sz="2800" b="1" dirty="0">
                <a:solidFill>
                  <a:schemeClr val="accent3">
                    <a:lumMod val="75000"/>
                  </a:schemeClr>
                </a:solidFill>
                <a:latin typeface="Browallia New" pitchFamily="34" charset="-34"/>
                <a:cs typeface="Browallia New" pitchFamily="34" charset="-34"/>
              </a:rPr>
              <a:t>sub-committee </a:t>
            </a:r>
            <a:endParaRPr lang="en-US" sz="2800" b="1" dirty="0" smtClean="0">
              <a:solidFill>
                <a:schemeClr val="accent3">
                  <a:lumMod val="75000"/>
                </a:schemeClr>
              </a:solidFill>
              <a:latin typeface="Browallia New" pitchFamily="34" charset="-34"/>
              <a:cs typeface="Browallia New" pitchFamily="34" charset="-34"/>
            </a:endParaRPr>
          </a:p>
          <a:p>
            <a:pPr marL="342900" indent="-342900">
              <a:lnSpc>
                <a:spcPct val="130000"/>
              </a:lnSpc>
              <a:buClr>
                <a:schemeClr val="tx1"/>
              </a:buClr>
              <a:buFont typeface="Arial" pitchFamily="34" charset="0"/>
              <a:buChar char="•"/>
            </a:pPr>
            <a:r>
              <a:rPr lang="en-US" sz="2800" dirty="0">
                <a:latin typeface="Browallia New" pitchFamily="34" charset="-34"/>
                <a:cs typeface="Browallia New" pitchFamily="34" charset="-34"/>
              </a:rPr>
              <a:t>The governing body which assures internal </a:t>
            </a:r>
            <a:r>
              <a:rPr lang="en-US" sz="2800" b="1" dirty="0">
                <a:solidFill>
                  <a:schemeClr val="accent3">
                    <a:lumMod val="75000"/>
                  </a:schemeClr>
                </a:solidFill>
                <a:latin typeface="Browallia New" pitchFamily="34" charset="-34"/>
                <a:cs typeface="Browallia New" pitchFamily="34" charset="-34"/>
              </a:rPr>
              <a:t>monitoring mechanisms </a:t>
            </a:r>
            <a:r>
              <a:rPr lang="en-US" sz="2800" b="1" dirty="0" smtClean="0">
                <a:solidFill>
                  <a:schemeClr val="accent3">
                    <a:lumMod val="75000"/>
                  </a:schemeClr>
                </a:solidFill>
                <a:latin typeface="Browallia New" pitchFamily="34" charset="-34"/>
                <a:cs typeface="Browallia New" pitchFamily="34" charset="-34"/>
              </a:rPr>
              <a:t>      </a:t>
            </a:r>
            <a:r>
              <a:rPr lang="en-US" sz="2800" dirty="0" smtClean="0">
                <a:latin typeface="Browallia New" pitchFamily="34" charset="-34"/>
                <a:cs typeface="Browallia New" pitchFamily="34" charset="-34"/>
              </a:rPr>
              <a:t>of </a:t>
            </a:r>
            <a:r>
              <a:rPr lang="en-US" sz="2800" dirty="0">
                <a:latin typeface="Browallia New" pitchFamily="34" charset="-34"/>
                <a:cs typeface="Browallia New" pitchFamily="34" charset="-34"/>
              </a:rPr>
              <a:t>corporate governance</a:t>
            </a:r>
          </a:p>
          <a:p>
            <a:pPr marL="342900" indent="-342900">
              <a:lnSpc>
                <a:spcPct val="130000"/>
              </a:lnSpc>
              <a:buClr>
                <a:schemeClr val="tx1"/>
              </a:buClr>
              <a:buFont typeface="Arial" pitchFamily="34" charset="0"/>
              <a:buChar char="•"/>
            </a:pPr>
            <a:r>
              <a:rPr lang="en-US" sz="2800" dirty="0">
                <a:latin typeface="Browallia New" pitchFamily="34" charset="-34"/>
                <a:cs typeface="Browallia New" pitchFamily="34" charset="-34"/>
              </a:rPr>
              <a:t>Act as a </a:t>
            </a:r>
            <a:r>
              <a:rPr lang="en-US" sz="2800" b="1" dirty="0">
                <a:solidFill>
                  <a:schemeClr val="accent3">
                    <a:lumMod val="75000"/>
                  </a:schemeClr>
                </a:solidFill>
                <a:latin typeface="Browallia New" pitchFamily="34" charset="-34"/>
                <a:cs typeface="Browallia New" pitchFamily="34" charset="-34"/>
              </a:rPr>
              <a:t>source of independent advice </a:t>
            </a:r>
            <a:r>
              <a:rPr lang="en-US" sz="2800" dirty="0">
                <a:latin typeface="Browallia New" pitchFamily="34" charset="-34"/>
                <a:cs typeface="Browallia New" pitchFamily="34" charset="-34"/>
              </a:rPr>
              <a:t>to ensure validity, </a:t>
            </a:r>
            <a:r>
              <a:rPr lang="en-US" sz="2800" dirty="0" smtClean="0">
                <a:latin typeface="Browallia New" pitchFamily="34" charset="-34"/>
                <a:cs typeface="Browallia New" pitchFamily="34" charset="-34"/>
              </a:rPr>
              <a:t>                  legality and </a:t>
            </a:r>
            <a:r>
              <a:rPr lang="en-US" sz="2800" dirty="0">
                <a:latin typeface="Browallia New" pitchFamily="34" charset="-34"/>
                <a:cs typeface="Browallia New" pitchFamily="34" charset="-34"/>
              </a:rPr>
              <a:t>corporate objectives.</a:t>
            </a:r>
          </a:p>
          <a:p>
            <a:pPr marL="342900" indent="-342900">
              <a:lnSpc>
                <a:spcPct val="130000"/>
              </a:lnSpc>
              <a:buClr>
                <a:schemeClr val="tx1"/>
              </a:buClr>
              <a:buFont typeface="Arial" pitchFamily="34" charset="0"/>
              <a:buChar char="•"/>
            </a:pPr>
            <a:r>
              <a:rPr lang="en-US" sz="2800" dirty="0" smtClean="0">
                <a:latin typeface="Browallia New" pitchFamily="34" charset="-34"/>
                <a:cs typeface="Browallia New" pitchFamily="34" charset="-34"/>
              </a:rPr>
              <a:t>Assist </a:t>
            </a:r>
            <a:r>
              <a:rPr lang="en-US" sz="2800" dirty="0">
                <a:latin typeface="Browallia New" pitchFamily="34" charset="-34"/>
                <a:cs typeface="Browallia New" pitchFamily="34" charset="-34"/>
              </a:rPr>
              <a:t>the board to fulfill </a:t>
            </a:r>
            <a:r>
              <a:rPr lang="en-US" sz="2800" b="1" dirty="0" smtClean="0">
                <a:solidFill>
                  <a:schemeClr val="accent3">
                    <a:lumMod val="75000"/>
                  </a:schemeClr>
                </a:solidFill>
                <a:latin typeface="Browallia New" pitchFamily="34" charset="-34"/>
                <a:cs typeface="Browallia New" pitchFamily="34" charset="-34"/>
              </a:rPr>
              <a:t>oversight </a:t>
            </a:r>
            <a:r>
              <a:rPr lang="en-US" sz="2800" b="1" dirty="0">
                <a:solidFill>
                  <a:schemeClr val="accent3">
                    <a:lumMod val="75000"/>
                  </a:schemeClr>
                </a:solidFill>
                <a:latin typeface="Browallia New" pitchFamily="34" charset="-34"/>
                <a:cs typeface="Browallia New" pitchFamily="34" charset="-34"/>
              </a:rPr>
              <a:t>responsibilities </a:t>
            </a:r>
            <a:r>
              <a:rPr lang="en-US" sz="2800" b="1" dirty="0" smtClean="0">
                <a:solidFill>
                  <a:schemeClr val="accent3">
                    <a:lumMod val="75000"/>
                  </a:schemeClr>
                </a:solidFill>
                <a:latin typeface="Browallia New" pitchFamily="34" charset="-34"/>
                <a:cs typeface="Browallia New" pitchFamily="34" charset="-34"/>
              </a:rPr>
              <a:t>                                           </a:t>
            </a:r>
            <a:r>
              <a:rPr lang="en-US" sz="2800" dirty="0" smtClean="0">
                <a:latin typeface="Browallia New" pitchFamily="34" charset="-34"/>
                <a:cs typeface="Browallia New" pitchFamily="34" charset="-34"/>
              </a:rPr>
              <a:t>in many areas</a:t>
            </a:r>
          </a:p>
          <a:p>
            <a:pPr marL="342900" indent="-342900">
              <a:lnSpc>
                <a:spcPct val="130000"/>
              </a:lnSpc>
              <a:buFont typeface="Arial" pitchFamily="34" charset="0"/>
              <a:buChar char="•"/>
            </a:pPr>
            <a:endParaRPr lang="en-US" sz="2800" dirty="0" smtClean="0">
              <a:latin typeface="Browallia New" pitchFamily="34" charset="-34"/>
              <a:cs typeface="Browallia New" pitchFamily="34" charset="-34"/>
            </a:endParaRPr>
          </a:p>
        </p:txBody>
      </p:sp>
    </p:spTree>
    <p:extLst>
      <p:ext uri="{BB962C8B-B14F-4D97-AF65-F5344CB8AC3E}">
        <p14:creationId xmlns:p14="http://schemas.microsoft.com/office/powerpoint/2010/main" val="27769699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79283" y="948199"/>
            <a:ext cx="2486827" cy="646331"/>
          </a:xfrm>
          <a:prstGeom prst="rect">
            <a:avLst/>
          </a:prstGeom>
        </p:spPr>
        <p:txBody>
          <a:bodyPr wrap="square">
            <a:spAutoFit/>
          </a:bodyPr>
          <a:lstStyle/>
          <a:p>
            <a:r>
              <a:rPr lang="en-US" sz="1800" b="1" dirty="0" smtClean="0">
                <a:latin typeface="Browallia New" pitchFamily="34" charset="-34"/>
                <a:cs typeface="Browallia New" pitchFamily="34" charset="-34"/>
              </a:rPr>
              <a:t>NYSE</a:t>
            </a:r>
            <a:r>
              <a:rPr lang="en-US" sz="1800" b="1" dirty="0" smtClean="0">
                <a:solidFill>
                  <a:schemeClr val="bg2"/>
                </a:solidFill>
                <a:latin typeface="Browallia New" pitchFamily="34" charset="-34"/>
                <a:cs typeface="Browallia New" pitchFamily="34" charset="-34"/>
              </a:rPr>
              <a:t> </a:t>
            </a:r>
            <a:r>
              <a:rPr lang="en-US" sz="1800" b="1" dirty="0">
                <a:solidFill>
                  <a:srgbClr val="0070C0"/>
                </a:solidFill>
                <a:latin typeface="Browallia New" pitchFamily="34" charset="-34"/>
                <a:cs typeface="Browallia New" pitchFamily="34" charset="-34"/>
              </a:rPr>
              <a:t>first endorsed </a:t>
            </a:r>
            <a:r>
              <a:rPr lang="en-US" sz="1800" b="1" dirty="0">
                <a:latin typeface="Browallia New" pitchFamily="34" charset="-34"/>
                <a:cs typeface="Browallia New" pitchFamily="34" charset="-34"/>
              </a:rPr>
              <a:t>the audit committee concept.</a:t>
            </a:r>
          </a:p>
        </p:txBody>
      </p:sp>
      <p:sp>
        <p:nvSpPr>
          <p:cNvPr id="8" name="Rectangle 7"/>
          <p:cNvSpPr/>
          <p:nvPr/>
        </p:nvSpPr>
        <p:spPr>
          <a:xfrm>
            <a:off x="921894" y="1749011"/>
            <a:ext cx="2158795" cy="1477328"/>
          </a:xfrm>
          <a:prstGeom prst="rect">
            <a:avLst/>
          </a:prstGeom>
        </p:spPr>
        <p:txBody>
          <a:bodyPr wrap="square">
            <a:spAutoFit/>
          </a:bodyPr>
          <a:lstStyle/>
          <a:p>
            <a:r>
              <a:rPr lang="en-US" sz="1800" b="1" dirty="0" smtClean="0">
                <a:latin typeface="Browallia New" pitchFamily="34" charset="-34"/>
                <a:cs typeface="Browallia New" pitchFamily="34" charset="-34"/>
              </a:rPr>
              <a:t>U.S</a:t>
            </a:r>
            <a:r>
              <a:rPr lang="en-US" sz="1800" b="1" dirty="0">
                <a:latin typeface="Browallia New" pitchFamily="34" charset="-34"/>
                <a:cs typeface="Browallia New" pitchFamily="34" charset="-34"/>
              </a:rPr>
              <a:t>. </a:t>
            </a:r>
            <a:r>
              <a:rPr lang="en-US" sz="1800" b="1" dirty="0" smtClean="0">
                <a:latin typeface="Browallia New" pitchFamily="34" charset="-34"/>
                <a:cs typeface="Browallia New" pitchFamily="34" charset="-34"/>
              </a:rPr>
              <a:t>SEC first recommended that </a:t>
            </a:r>
            <a:r>
              <a:rPr lang="en-US" sz="1800" b="1" dirty="0" smtClean="0">
                <a:solidFill>
                  <a:srgbClr val="0070C0"/>
                </a:solidFill>
                <a:latin typeface="Browallia New" pitchFamily="34" charset="-34"/>
                <a:cs typeface="Browallia New" pitchFamily="34" charset="-34"/>
              </a:rPr>
              <a:t>public companies </a:t>
            </a:r>
            <a:r>
              <a:rPr lang="en-US" sz="1800" b="1" dirty="0">
                <a:latin typeface="Browallia New" pitchFamily="34" charset="-34"/>
                <a:cs typeface="Browallia New" pitchFamily="34" charset="-34"/>
              </a:rPr>
              <a:t>establish audit committees composed of </a:t>
            </a:r>
            <a:r>
              <a:rPr lang="en-US" sz="1800" b="1" dirty="0" smtClean="0">
                <a:latin typeface="Browallia New" pitchFamily="34" charset="-34"/>
                <a:cs typeface="Browallia New" pitchFamily="34" charset="-34"/>
              </a:rPr>
              <a:t>outside directors</a:t>
            </a:r>
            <a:r>
              <a:rPr lang="en-US" sz="1800" b="1" dirty="0">
                <a:latin typeface="Browallia New" pitchFamily="34" charset="-34"/>
                <a:cs typeface="Browallia New" pitchFamily="34" charset="-34"/>
              </a:rPr>
              <a:t>.</a:t>
            </a:r>
          </a:p>
        </p:txBody>
      </p:sp>
      <p:sp>
        <p:nvSpPr>
          <p:cNvPr id="9" name="Rectangle 8"/>
          <p:cNvSpPr/>
          <p:nvPr/>
        </p:nvSpPr>
        <p:spPr>
          <a:xfrm>
            <a:off x="3102312" y="931022"/>
            <a:ext cx="4335458" cy="923330"/>
          </a:xfrm>
          <a:prstGeom prst="rect">
            <a:avLst/>
          </a:prstGeom>
        </p:spPr>
        <p:txBody>
          <a:bodyPr wrap="square">
            <a:spAutoFit/>
          </a:bodyPr>
          <a:lstStyle/>
          <a:p>
            <a:r>
              <a:rPr lang="en-US" sz="1800" b="1" dirty="0">
                <a:latin typeface="Browallia New" pitchFamily="34" charset="-34"/>
                <a:cs typeface="Browallia New" pitchFamily="34" charset="-34"/>
              </a:rPr>
              <a:t>NYSE adopts a listing requirement </a:t>
            </a:r>
            <a:endParaRPr lang="en-US" sz="1800" b="1" dirty="0" smtClean="0">
              <a:latin typeface="Browallia New" pitchFamily="34" charset="-34"/>
              <a:cs typeface="Browallia New" pitchFamily="34" charset="-34"/>
            </a:endParaRPr>
          </a:p>
          <a:p>
            <a:r>
              <a:rPr lang="en-US" sz="1800" b="1" dirty="0" smtClean="0">
                <a:latin typeface="Browallia New" pitchFamily="34" charset="-34"/>
                <a:cs typeface="Browallia New" pitchFamily="34" charset="-34"/>
              </a:rPr>
              <a:t>that audit </a:t>
            </a:r>
            <a:r>
              <a:rPr lang="en-US" sz="1800" b="1" dirty="0">
                <a:latin typeface="Browallia New" pitchFamily="34" charset="-34"/>
                <a:cs typeface="Browallia New" pitchFamily="34" charset="-34"/>
              </a:rPr>
              <a:t>committees be composed </a:t>
            </a:r>
            <a:endParaRPr lang="en-US" sz="1800" b="1" dirty="0" smtClean="0">
              <a:latin typeface="Browallia New" pitchFamily="34" charset="-34"/>
              <a:cs typeface="Browallia New" pitchFamily="34" charset="-34"/>
            </a:endParaRPr>
          </a:p>
          <a:p>
            <a:r>
              <a:rPr lang="en-US" sz="1800" b="1" dirty="0" smtClean="0">
                <a:latin typeface="Browallia New" pitchFamily="34" charset="-34"/>
                <a:cs typeface="Browallia New" pitchFamily="34" charset="-34"/>
              </a:rPr>
              <a:t>entirely </a:t>
            </a:r>
            <a:r>
              <a:rPr lang="en-US" sz="1800" b="1" dirty="0">
                <a:latin typeface="Browallia New" pitchFamily="34" charset="-34"/>
                <a:cs typeface="Browallia New" pitchFamily="34" charset="-34"/>
              </a:rPr>
              <a:t>of </a:t>
            </a:r>
            <a:r>
              <a:rPr lang="en-US" sz="1800" b="1" dirty="0">
                <a:solidFill>
                  <a:srgbClr val="0070C0"/>
                </a:solidFill>
                <a:latin typeface="Browallia New" pitchFamily="34" charset="-34"/>
                <a:cs typeface="Browallia New" pitchFamily="34" charset="-34"/>
              </a:rPr>
              <a:t>independent directors</a:t>
            </a:r>
          </a:p>
        </p:txBody>
      </p:sp>
      <p:sp>
        <p:nvSpPr>
          <p:cNvPr id="10" name="Rectangle 9"/>
          <p:cNvSpPr/>
          <p:nvPr/>
        </p:nvSpPr>
        <p:spPr>
          <a:xfrm>
            <a:off x="4370883" y="2084773"/>
            <a:ext cx="4376235" cy="923330"/>
          </a:xfrm>
          <a:prstGeom prst="rect">
            <a:avLst/>
          </a:prstGeom>
        </p:spPr>
        <p:txBody>
          <a:bodyPr wrap="square">
            <a:spAutoFit/>
          </a:bodyPr>
          <a:lstStyle/>
          <a:p>
            <a:r>
              <a:rPr lang="en-US" sz="1800" b="1" dirty="0">
                <a:solidFill>
                  <a:srgbClr val="0070C0"/>
                </a:solidFill>
                <a:latin typeface="Browallia New" pitchFamily="34" charset="-34"/>
                <a:cs typeface="Browallia New" pitchFamily="34" charset="-34"/>
              </a:rPr>
              <a:t>Sarbanes-Oxley Act </a:t>
            </a:r>
            <a:r>
              <a:rPr lang="en-US" sz="1800" b="1" dirty="0">
                <a:latin typeface="Browallia New" pitchFamily="34" charset="-34"/>
                <a:cs typeface="Browallia New" pitchFamily="34" charset="-34"/>
              </a:rPr>
              <a:t>is passed in the wake of corporate scandals and includes whistleblower and </a:t>
            </a:r>
            <a:r>
              <a:rPr lang="en-US" sz="1800" b="1" dirty="0">
                <a:solidFill>
                  <a:srgbClr val="0070C0"/>
                </a:solidFill>
                <a:latin typeface="Browallia New" pitchFamily="34" charset="-34"/>
                <a:cs typeface="Browallia New" pitchFamily="34" charset="-34"/>
              </a:rPr>
              <a:t>financial expert disclosure </a:t>
            </a:r>
            <a:r>
              <a:rPr lang="en-US" sz="1800" b="1" dirty="0">
                <a:latin typeface="Browallia New" pitchFamily="34" charset="-34"/>
                <a:cs typeface="Browallia New" pitchFamily="34" charset="-34"/>
              </a:rPr>
              <a:t>requirements for audit committees.</a:t>
            </a:r>
          </a:p>
        </p:txBody>
      </p:sp>
      <p:sp>
        <p:nvSpPr>
          <p:cNvPr id="11" name="Rectangle 10"/>
          <p:cNvSpPr/>
          <p:nvPr/>
        </p:nvSpPr>
        <p:spPr>
          <a:xfrm>
            <a:off x="3272722" y="6188670"/>
            <a:ext cx="4680520" cy="369332"/>
          </a:xfrm>
          <a:prstGeom prst="rect">
            <a:avLst/>
          </a:prstGeom>
        </p:spPr>
        <p:txBody>
          <a:bodyPr wrap="square">
            <a:spAutoFit/>
          </a:bodyPr>
          <a:lstStyle/>
          <a:p>
            <a:r>
              <a:rPr lang="en-ZA" sz="1750" b="1" dirty="0" smtClean="0">
                <a:solidFill>
                  <a:srgbClr val="0070C0"/>
                </a:solidFill>
                <a:latin typeface="Browallia New" pitchFamily="34" charset="-34"/>
                <a:cs typeface="Browallia New" pitchFamily="34" charset="-34"/>
              </a:rPr>
              <a:t>First Study</a:t>
            </a:r>
            <a:r>
              <a:rPr lang="th-TH" sz="1750" b="1" dirty="0">
                <a:solidFill>
                  <a:srgbClr val="0070C0"/>
                </a:solidFill>
                <a:latin typeface="Browallia New" pitchFamily="34" charset="-34"/>
                <a:cs typeface="Browallia New" pitchFamily="34" charset="-34"/>
              </a:rPr>
              <a:t> </a:t>
            </a:r>
            <a:r>
              <a:rPr lang="en-ZA" sz="1750" b="1" dirty="0" smtClean="0">
                <a:latin typeface="Browallia New" pitchFamily="34" charset="-34"/>
                <a:cs typeface="Browallia New" pitchFamily="34" charset="-34"/>
              </a:rPr>
              <a:t>on roles of Audit Committees</a:t>
            </a:r>
            <a:endParaRPr lang="en-US" sz="1750" b="1" dirty="0">
              <a:solidFill>
                <a:schemeClr val="bg2"/>
              </a:solidFill>
              <a:latin typeface="Browallia New" pitchFamily="34" charset="-34"/>
              <a:cs typeface="Browallia New" pitchFamily="34" charset="-34"/>
            </a:endParaRPr>
          </a:p>
        </p:txBody>
      </p:sp>
      <p:cxnSp>
        <p:nvCxnSpPr>
          <p:cNvPr id="13" name="Straight Connector 12"/>
          <p:cNvCxnSpPr/>
          <p:nvPr/>
        </p:nvCxnSpPr>
        <p:spPr>
          <a:xfrm>
            <a:off x="345830" y="1043680"/>
            <a:ext cx="0" cy="265176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61037" y="1870725"/>
            <a:ext cx="0" cy="18288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73633" y="1029170"/>
            <a:ext cx="0" cy="265176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332329" y="2193713"/>
            <a:ext cx="0" cy="13716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250420" y="3666796"/>
            <a:ext cx="0" cy="27432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626864" y="5742545"/>
            <a:ext cx="5387859" cy="361637"/>
          </a:xfrm>
          <a:prstGeom prst="rect">
            <a:avLst/>
          </a:prstGeom>
        </p:spPr>
        <p:txBody>
          <a:bodyPr wrap="square">
            <a:spAutoFit/>
          </a:bodyPr>
          <a:lstStyle/>
          <a:p>
            <a:r>
              <a:rPr lang="en-ZA" sz="1750" b="1" dirty="0" smtClean="0">
                <a:latin typeface="Browallia New" pitchFamily="34" charset="-34"/>
                <a:cs typeface="Browallia New" pitchFamily="34" charset="-34"/>
              </a:rPr>
              <a:t>SEC issue</a:t>
            </a:r>
            <a:r>
              <a:rPr lang="en-ZA" sz="1750" b="1" dirty="0">
                <a:latin typeface="Browallia New" pitchFamily="34" charset="-34"/>
                <a:cs typeface="Browallia New" pitchFamily="34" charset="-34"/>
              </a:rPr>
              <a:t>d</a:t>
            </a:r>
            <a:r>
              <a:rPr lang="th-TH" sz="1750" b="1" dirty="0" smtClean="0">
                <a:latin typeface="Browallia New" pitchFamily="34" charset="-34"/>
                <a:cs typeface="Browallia New" pitchFamily="34" charset="-34"/>
              </a:rPr>
              <a:t> </a:t>
            </a:r>
            <a:r>
              <a:rPr lang="en-ZA" sz="1750" b="1" dirty="0" smtClean="0">
                <a:solidFill>
                  <a:srgbClr val="0070C0"/>
                </a:solidFill>
                <a:latin typeface="Browallia New" pitchFamily="34" charset="-34"/>
                <a:cs typeface="Browallia New" pitchFamily="34" charset="-34"/>
              </a:rPr>
              <a:t>regulations</a:t>
            </a:r>
            <a:r>
              <a:rPr lang="th-TH" sz="1750" b="1" dirty="0">
                <a:latin typeface="Browallia New" pitchFamily="34" charset="-34"/>
                <a:cs typeface="Browallia New" pitchFamily="34" charset="-34"/>
              </a:rPr>
              <a:t> </a:t>
            </a:r>
            <a:r>
              <a:rPr lang="en-ZA" sz="1750" b="1" dirty="0" smtClean="0">
                <a:latin typeface="Browallia New" pitchFamily="34" charset="-34"/>
                <a:cs typeface="Browallia New" pitchFamily="34" charset="-34"/>
              </a:rPr>
              <a:t>for public companies to appoint</a:t>
            </a:r>
            <a:r>
              <a:rPr lang="th-TH" sz="1750" b="1" dirty="0" smtClean="0">
                <a:latin typeface="Browallia New" pitchFamily="34" charset="-34"/>
                <a:cs typeface="Browallia New" pitchFamily="34" charset="-34"/>
              </a:rPr>
              <a:t> </a:t>
            </a:r>
            <a:r>
              <a:rPr lang="en-US" sz="1750" b="1" dirty="0" smtClean="0">
                <a:latin typeface="Browallia New" pitchFamily="34" charset="-34"/>
                <a:cs typeface="Browallia New" pitchFamily="34" charset="-34"/>
              </a:rPr>
              <a:t>AC</a:t>
            </a:r>
            <a:r>
              <a:rPr lang="th-TH" sz="1750" b="1" dirty="0" smtClean="0">
                <a:latin typeface="Browallia New" pitchFamily="34" charset="-34"/>
                <a:cs typeface="Browallia New" pitchFamily="34" charset="-34"/>
              </a:rPr>
              <a:t> </a:t>
            </a:r>
            <a:r>
              <a:rPr lang="en-ZA" sz="1750" b="1" dirty="0" smtClean="0">
                <a:latin typeface="Browallia New" pitchFamily="34" charset="-34"/>
                <a:cs typeface="Browallia New" pitchFamily="34" charset="-34"/>
              </a:rPr>
              <a:t>within</a:t>
            </a:r>
            <a:r>
              <a:rPr lang="th-TH" sz="1750" b="1" dirty="0" smtClean="0">
                <a:latin typeface="Browallia New" pitchFamily="34" charset="-34"/>
                <a:cs typeface="Browallia New" pitchFamily="34" charset="-34"/>
              </a:rPr>
              <a:t> 1999</a:t>
            </a:r>
            <a:endParaRPr lang="en-US" sz="1750" b="1" dirty="0">
              <a:solidFill>
                <a:schemeClr val="bg2"/>
              </a:solidFill>
              <a:latin typeface="Browallia New" pitchFamily="34" charset="-34"/>
              <a:cs typeface="Browallia New" pitchFamily="34" charset="-34"/>
            </a:endParaRPr>
          </a:p>
        </p:txBody>
      </p:sp>
      <p:cxnSp>
        <p:nvCxnSpPr>
          <p:cNvPr id="20" name="Straight Connector 19"/>
          <p:cNvCxnSpPr/>
          <p:nvPr/>
        </p:nvCxnSpPr>
        <p:spPr>
          <a:xfrm>
            <a:off x="3626335" y="3695260"/>
            <a:ext cx="0" cy="22860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974164" y="3601480"/>
            <a:ext cx="0" cy="192024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3963279" y="5160083"/>
            <a:ext cx="5001210" cy="361637"/>
          </a:xfrm>
          <a:prstGeom prst="rect">
            <a:avLst/>
          </a:prstGeom>
        </p:spPr>
        <p:txBody>
          <a:bodyPr wrap="square">
            <a:spAutoFit/>
          </a:bodyPr>
          <a:lstStyle/>
          <a:p>
            <a:r>
              <a:rPr lang="en-ZA" sz="1750" b="1" dirty="0" smtClean="0">
                <a:latin typeface="Browallia New" pitchFamily="34" charset="-34"/>
                <a:cs typeface="Browallia New" pitchFamily="34" charset="-34"/>
              </a:rPr>
              <a:t>SET issued</a:t>
            </a:r>
            <a:r>
              <a:rPr lang="th-TH" sz="1750" b="1" dirty="0" smtClean="0">
                <a:latin typeface="Browallia New" pitchFamily="34" charset="-34"/>
                <a:cs typeface="Browallia New" pitchFamily="34" charset="-34"/>
              </a:rPr>
              <a:t> </a:t>
            </a:r>
            <a:r>
              <a:rPr lang="en-ZA" sz="1750" b="1" dirty="0" smtClean="0">
                <a:solidFill>
                  <a:srgbClr val="0070C0"/>
                </a:solidFill>
                <a:latin typeface="Browallia New" pitchFamily="34" charset="-34"/>
                <a:cs typeface="Browallia New" pitchFamily="34" charset="-34"/>
              </a:rPr>
              <a:t>Guidelines on AC Best Practices</a:t>
            </a:r>
            <a:endParaRPr lang="en-US" sz="1750" b="1" dirty="0">
              <a:solidFill>
                <a:schemeClr val="bg2"/>
              </a:solidFill>
              <a:latin typeface="Browallia New" pitchFamily="34" charset="-34"/>
              <a:cs typeface="Browallia New" pitchFamily="34" charset="-34"/>
            </a:endParaRPr>
          </a:p>
        </p:txBody>
      </p:sp>
      <p:sp>
        <p:nvSpPr>
          <p:cNvPr id="23" name="Rectangle 22"/>
          <p:cNvSpPr/>
          <p:nvPr/>
        </p:nvSpPr>
        <p:spPr>
          <a:xfrm>
            <a:off x="5389185" y="3991313"/>
            <a:ext cx="3575304" cy="361637"/>
          </a:xfrm>
          <a:prstGeom prst="rect">
            <a:avLst/>
          </a:prstGeom>
        </p:spPr>
        <p:txBody>
          <a:bodyPr wrap="square">
            <a:spAutoFit/>
          </a:bodyPr>
          <a:lstStyle/>
          <a:p>
            <a:r>
              <a:rPr lang="en-ZA" sz="1750" b="1" dirty="0" smtClean="0">
                <a:latin typeface="Browallia New" pitchFamily="34" charset="-34"/>
                <a:cs typeface="Browallia New" pitchFamily="34" charset="-34"/>
              </a:rPr>
              <a:t>SEC issued</a:t>
            </a:r>
            <a:r>
              <a:rPr lang="th-TH" sz="1750" b="1" dirty="0">
                <a:latin typeface="Browallia New" pitchFamily="34" charset="-34"/>
                <a:cs typeface="Browallia New" pitchFamily="34" charset="-34"/>
              </a:rPr>
              <a:t> </a:t>
            </a:r>
            <a:r>
              <a:rPr lang="en-ZA" sz="1750" b="1" dirty="0" smtClean="0">
                <a:solidFill>
                  <a:srgbClr val="0070C0"/>
                </a:solidFill>
                <a:latin typeface="Browallia New" pitchFamily="34" charset="-34"/>
                <a:cs typeface="Browallia New" pitchFamily="34" charset="-34"/>
              </a:rPr>
              <a:t>Manual on</a:t>
            </a:r>
            <a:r>
              <a:rPr lang="th-TH" sz="1750" b="1" dirty="0" smtClean="0">
                <a:solidFill>
                  <a:srgbClr val="0070C0"/>
                </a:solidFill>
                <a:latin typeface="Browallia New" pitchFamily="34" charset="-34"/>
                <a:cs typeface="Browallia New" pitchFamily="34" charset="-34"/>
              </a:rPr>
              <a:t> </a:t>
            </a:r>
            <a:r>
              <a:rPr lang="en-ZA" sz="1750" b="1" dirty="0" smtClean="0">
                <a:solidFill>
                  <a:srgbClr val="0070C0"/>
                </a:solidFill>
                <a:latin typeface="Browallia New" pitchFamily="34" charset="-34"/>
                <a:cs typeface="Browallia New" pitchFamily="34" charset="-34"/>
              </a:rPr>
              <a:t>AC Guidelines</a:t>
            </a:r>
            <a:endParaRPr lang="en-US" sz="1750" b="1" dirty="0">
              <a:solidFill>
                <a:srgbClr val="0070C0"/>
              </a:solidFill>
              <a:latin typeface="Browallia New" pitchFamily="34" charset="-34"/>
              <a:cs typeface="Browallia New" pitchFamily="34" charset="-34"/>
            </a:endParaRPr>
          </a:p>
        </p:txBody>
      </p:sp>
      <p:cxnSp>
        <p:nvCxnSpPr>
          <p:cNvPr id="24" name="Straight Connector 23"/>
          <p:cNvCxnSpPr/>
          <p:nvPr/>
        </p:nvCxnSpPr>
        <p:spPr>
          <a:xfrm>
            <a:off x="5363823" y="3590594"/>
            <a:ext cx="0" cy="64008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Right Arrow 5"/>
          <p:cNvSpPr/>
          <p:nvPr/>
        </p:nvSpPr>
        <p:spPr>
          <a:xfrm>
            <a:off x="251520" y="3097689"/>
            <a:ext cx="8623422" cy="816782"/>
          </a:xfrm>
          <a:prstGeom prst="rightArrow">
            <a:avLst/>
          </a:prstGeom>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ontextA"/>
          <p:cNvSpPr txBox="1">
            <a:spLocks noChangeArrowheads="1"/>
          </p:cNvSpPr>
          <p:nvPr>
            <p:custDataLst>
              <p:tags r:id="rId1"/>
            </p:custDataLst>
          </p:nvPr>
        </p:nvSpPr>
        <p:spPr bwMode="gray">
          <a:xfrm>
            <a:off x="79141" y="-99392"/>
            <a:ext cx="8237276" cy="876300"/>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eaLnBrk="1" fontAlgn="base" hangingPunct="1">
              <a:spcBef>
                <a:spcPct val="0"/>
              </a:spcBef>
              <a:spcAft>
                <a:spcPct val="0"/>
              </a:spcAft>
              <a:defRPr sz="4500" b="1">
                <a:effectLst/>
                <a:latin typeface="Browallia New" pitchFamily="34" charset="-34"/>
                <a:ea typeface="+mj-ea"/>
                <a:cs typeface="Browallia New" pitchFamily="34" charset="-34"/>
              </a:defRPr>
            </a:lvl1pPr>
            <a:lvl2pPr eaLnBrk="1" fontAlgn="base" hangingPunct="1">
              <a:spcBef>
                <a:spcPct val="0"/>
              </a:spcBef>
              <a:spcAft>
                <a:spcPct val="0"/>
              </a:spcAft>
              <a:defRPr sz="4400" b="1">
                <a:solidFill>
                  <a:srgbClr val="FFFFFF"/>
                </a:solidFill>
                <a:latin typeface="Arial" pitchFamily="34" charset="0"/>
              </a:defRPr>
            </a:lvl2pPr>
            <a:lvl3pPr eaLnBrk="1" fontAlgn="base" hangingPunct="1">
              <a:spcBef>
                <a:spcPct val="0"/>
              </a:spcBef>
              <a:spcAft>
                <a:spcPct val="0"/>
              </a:spcAft>
              <a:defRPr sz="4400" b="1">
                <a:solidFill>
                  <a:srgbClr val="FFFFFF"/>
                </a:solidFill>
                <a:latin typeface="Arial" pitchFamily="34" charset="0"/>
              </a:defRPr>
            </a:lvl3pPr>
            <a:lvl4pPr eaLnBrk="1" fontAlgn="base" hangingPunct="1">
              <a:spcBef>
                <a:spcPct val="0"/>
              </a:spcBef>
              <a:spcAft>
                <a:spcPct val="0"/>
              </a:spcAft>
              <a:defRPr sz="4400" b="1">
                <a:solidFill>
                  <a:srgbClr val="FFFFFF"/>
                </a:solidFill>
                <a:latin typeface="Arial" pitchFamily="34" charset="0"/>
              </a:defRPr>
            </a:lvl4pPr>
            <a:lvl5pPr eaLnBrk="1" fontAlgn="base" hangingPunct="1">
              <a:spcBef>
                <a:spcPct val="0"/>
              </a:spcBef>
              <a:spcAft>
                <a:spcPct val="0"/>
              </a:spcAft>
              <a:defRPr sz="4400" b="1">
                <a:solidFill>
                  <a:srgbClr val="FFFFFF"/>
                </a:solidFill>
                <a:latin typeface="Arial" pitchFamily="34" charset="0"/>
              </a:defRPr>
            </a:lvl5pPr>
            <a:lvl6pPr marL="457200" eaLnBrk="1" fontAlgn="base" hangingPunct="1">
              <a:spcBef>
                <a:spcPct val="0"/>
              </a:spcBef>
              <a:spcAft>
                <a:spcPct val="0"/>
              </a:spcAft>
              <a:defRPr sz="4400" b="1">
                <a:solidFill>
                  <a:srgbClr val="FFFFFF"/>
                </a:solidFill>
                <a:latin typeface="Arial" pitchFamily="34" charset="0"/>
              </a:defRPr>
            </a:lvl6pPr>
            <a:lvl7pPr marL="914400" eaLnBrk="1" fontAlgn="base" hangingPunct="1">
              <a:spcBef>
                <a:spcPct val="0"/>
              </a:spcBef>
              <a:spcAft>
                <a:spcPct val="0"/>
              </a:spcAft>
              <a:defRPr sz="4400" b="1">
                <a:solidFill>
                  <a:srgbClr val="FFFFFF"/>
                </a:solidFill>
                <a:latin typeface="Arial" pitchFamily="34" charset="0"/>
              </a:defRPr>
            </a:lvl7pPr>
            <a:lvl8pPr marL="1371600" eaLnBrk="1" fontAlgn="base" hangingPunct="1">
              <a:spcBef>
                <a:spcPct val="0"/>
              </a:spcBef>
              <a:spcAft>
                <a:spcPct val="0"/>
              </a:spcAft>
              <a:defRPr sz="4400" b="1">
                <a:solidFill>
                  <a:srgbClr val="FFFFFF"/>
                </a:solidFill>
                <a:latin typeface="Arial" pitchFamily="34" charset="0"/>
              </a:defRPr>
            </a:lvl8pPr>
            <a:lvl9pPr marL="1828800" eaLnBrk="1" fontAlgn="base" hangingPunct="1">
              <a:spcBef>
                <a:spcPct val="0"/>
              </a:spcBef>
              <a:spcAft>
                <a:spcPct val="0"/>
              </a:spcAft>
              <a:defRPr sz="4400" b="1">
                <a:solidFill>
                  <a:srgbClr val="FFFFFF"/>
                </a:solidFill>
                <a:latin typeface="Arial" pitchFamily="34" charset="0"/>
              </a:defRPr>
            </a:lvl9pPr>
            <a:extLst/>
          </a:lstStyle>
          <a:p>
            <a:r>
              <a:rPr lang="en-US" sz="3400" dirty="0" smtClean="0"/>
              <a:t>DEVELOPMENT OF AUDIT COMMITTEE: USA &amp; THAILAND</a:t>
            </a:r>
            <a:endParaRPr lang="en-US" sz="3400" dirty="0"/>
          </a:p>
        </p:txBody>
      </p:sp>
      <p:pic>
        <p:nvPicPr>
          <p:cNvPr id="27" name="Picture 26" descr="http://www.fas.org/spp/guide/thailand/thailand.gif"/>
          <p:cNvPicPr>
            <a:picLocks noChangeAspect="1" noChangeArrowheads="1"/>
          </p:cNvPicPr>
          <p:nvPr/>
        </p:nvPicPr>
        <p:blipFill>
          <a:blip r:embed="rId4" cstate="print"/>
          <a:srcRect/>
          <a:stretch>
            <a:fillRect/>
          </a:stretch>
        </p:blipFill>
        <p:spPr bwMode="auto">
          <a:xfrm>
            <a:off x="1611810" y="3956345"/>
            <a:ext cx="1415364" cy="943576"/>
          </a:xfrm>
          <a:prstGeom prst="rect">
            <a:avLst/>
          </a:prstGeom>
          <a:noFill/>
        </p:spPr>
      </p:pic>
      <p:pic>
        <p:nvPicPr>
          <p:cNvPr id="28" name="Picture 2" descr="https://www.cia.gov/library/publications/the-world-factbook/graphics/flags/large/us-lgflag.gif"/>
          <p:cNvPicPr>
            <a:picLocks noChangeAspect="1" noChangeArrowheads="1"/>
          </p:cNvPicPr>
          <p:nvPr/>
        </p:nvPicPr>
        <p:blipFill>
          <a:blip r:embed="rId5" cstate="print"/>
          <a:srcRect/>
          <a:stretch>
            <a:fillRect/>
          </a:stretch>
        </p:blipFill>
        <p:spPr bwMode="auto">
          <a:xfrm>
            <a:off x="7437770" y="932009"/>
            <a:ext cx="1431379" cy="929272"/>
          </a:xfrm>
          <a:prstGeom prst="rect">
            <a:avLst/>
          </a:prstGeom>
          <a:noFill/>
        </p:spPr>
      </p:pic>
      <p:sp>
        <p:nvSpPr>
          <p:cNvPr id="29" name="Rectangle 28"/>
          <p:cNvSpPr/>
          <p:nvPr/>
        </p:nvSpPr>
        <p:spPr>
          <a:xfrm rot="16200000">
            <a:off x="-100130" y="1036610"/>
            <a:ext cx="633507" cy="461665"/>
          </a:xfrm>
          <a:prstGeom prst="rect">
            <a:avLst/>
          </a:prstGeom>
        </p:spPr>
        <p:txBody>
          <a:bodyPr wrap="none">
            <a:spAutoFit/>
          </a:bodyPr>
          <a:lstStyle/>
          <a:p>
            <a:r>
              <a:rPr lang="en-US" b="1" dirty="0" smtClean="0">
                <a:solidFill>
                  <a:schemeClr val="bg2">
                    <a:lumMod val="50000"/>
                  </a:schemeClr>
                </a:solidFill>
                <a:latin typeface="Browallia New" pitchFamily="34" charset="-34"/>
                <a:cs typeface="Browallia New" pitchFamily="34" charset="-34"/>
              </a:rPr>
              <a:t>1938</a:t>
            </a:r>
            <a:endParaRPr lang="en-US" dirty="0">
              <a:solidFill>
                <a:schemeClr val="bg2">
                  <a:lumMod val="50000"/>
                </a:schemeClr>
              </a:solidFill>
            </a:endParaRPr>
          </a:p>
        </p:txBody>
      </p:sp>
      <p:sp>
        <p:nvSpPr>
          <p:cNvPr id="30" name="Rectangle 29"/>
          <p:cNvSpPr/>
          <p:nvPr/>
        </p:nvSpPr>
        <p:spPr>
          <a:xfrm rot="16200000">
            <a:off x="415077" y="1845898"/>
            <a:ext cx="633507" cy="461665"/>
          </a:xfrm>
          <a:prstGeom prst="rect">
            <a:avLst/>
          </a:prstGeom>
        </p:spPr>
        <p:txBody>
          <a:bodyPr wrap="none">
            <a:spAutoFit/>
          </a:bodyPr>
          <a:lstStyle/>
          <a:p>
            <a:r>
              <a:rPr lang="en-US" b="1" dirty="0" smtClean="0">
                <a:solidFill>
                  <a:schemeClr val="bg2">
                    <a:lumMod val="50000"/>
                  </a:schemeClr>
                </a:solidFill>
                <a:latin typeface="Browallia New" pitchFamily="34" charset="-34"/>
                <a:cs typeface="Browallia New" pitchFamily="34" charset="-34"/>
              </a:rPr>
              <a:t>1972</a:t>
            </a:r>
            <a:endParaRPr lang="en-US" dirty="0">
              <a:solidFill>
                <a:schemeClr val="bg2">
                  <a:lumMod val="50000"/>
                </a:schemeClr>
              </a:solidFill>
            </a:endParaRPr>
          </a:p>
        </p:txBody>
      </p:sp>
      <p:sp>
        <p:nvSpPr>
          <p:cNvPr id="31" name="Rectangle 30"/>
          <p:cNvSpPr/>
          <p:nvPr/>
        </p:nvSpPr>
        <p:spPr>
          <a:xfrm rot="16200000">
            <a:off x="2621623" y="1009206"/>
            <a:ext cx="633507" cy="461665"/>
          </a:xfrm>
          <a:prstGeom prst="rect">
            <a:avLst/>
          </a:prstGeom>
        </p:spPr>
        <p:txBody>
          <a:bodyPr wrap="none">
            <a:spAutoFit/>
          </a:bodyPr>
          <a:lstStyle/>
          <a:p>
            <a:r>
              <a:rPr lang="en-US" b="1" dirty="0" smtClean="0">
                <a:solidFill>
                  <a:schemeClr val="bg2">
                    <a:lumMod val="50000"/>
                  </a:schemeClr>
                </a:solidFill>
                <a:latin typeface="Browallia New" pitchFamily="34" charset="-34"/>
                <a:cs typeface="Browallia New" pitchFamily="34" charset="-34"/>
              </a:rPr>
              <a:t>1977</a:t>
            </a:r>
            <a:endParaRPr lang="en-US" dirty="0">
              <a:solidFill>
                <a:schemeClr val="bg2">
                  <a:lumMod val="50000"/>
                </a:schemeClr>
              </a:solidFill>
            </a:endParaRPr>
          </a:p>
        </p:txBody>
      </p:sp>
      <p:sp>
        <p:nvSpPr>
          <p:cNvPr id="32" name="Rectangle 31"/>
          <p:cNvSpPr/>
          <p:nvPr/>
        </p:nvSpPr>
        <p:spPr>
          <a:xfrm rot="16200000">
            <a:off x="3879053" y="2183636"/>
            <a:ext cx="633507" cy="461665"/>
          </a:xfrm>
          <a:prstGeom prst="rect">
            <a:avLst/>
          </a:prstGeom>
        </p:spPr>
        <p:txBody>
          <a:bodyPr wrap="none">
            <a:spAutoFit/>
          </a:bodyPr>
          <a:lstStyle/>
          <a:p>
            <a:r>
              <a:rPr lang="en-US" b="1" dirty="0" smtClean="0">
                <a:solidFill>
                  <a:schemeClr val="bg2">
                    <a:lumMod val="50000"/>
                  </a:schemeClr>
                </a:solidFill>
                <a:latin typeface="Browallia New" pitchFamily="34" charset="-34"/>
                <a:cs typeface="Browallia New" pitchFamily="34" charset="-34"/>
              </a:rPr>
              <a:t>2002</a:t>
            </a:r>
            <a:endParaRPr lang="en-US" dirty="0">
              <a:solidFill>
                <a:schemeClr val="bg2">
                  <a:lumMod val="50000"/>
                </a:schemeClr>
              </a:solidFill>
            </a:endParaRPr>
          </a:p>
        </p:txBody>
      </p:sp>
      <p:sp>
        <p:nvSpPr>
          <p:cNvPr id="33" name="Rectangle 32"/>
          <p:cNvSpPr/>
          <p:nvPr/>
        </p:nvSpPr>
        <p:spPr>
          <a:xfrm rot="16200000">
            <a:off x="2813397" y="5976041"/>
            <a:ext cx="633508" cy="461665"/>
          </a:xfrm>
          <a:prstGeom prst="rect">
            <a:avLst/>
          </a:prstGeom>
        </p:spPr>
        <p:txBody>
          <a:bodyPr wrap="none">
            <a:spAutoFit/>
          </a:bodyPr>
          <a:lstStyle/>
          <a:p>
            <a:pPr algn="ctr"/>
            <a:r>
              <a:rPr lang="en-US" b="1" dirty="0" smtClean="0">
                <a:solidFill>
                  <a:schemeClr val="bg2">
                    <a:lumMod val="50000"/>
                  </a:schemeClr>
                </a:solidFill>
                <a:latin typeface="Browallia New" pitchFamily="34" charset="-34"/>
                <a:cs typeface="Browallia New" pitchFamily="34" charset="-34"/>
              </a:rPr>
              <a:t>1995</a:t>
            </a:r>
            <a:endParaRPr lang="en-US" b="1" dirty="0">
              <a:solidFill>
                <a:schemeClr val="bg2">
                  <a:lumMod val="50000"/>
                </a:schemeClr>
              </a:solidFill>
              <a:latin typeface="Browallia New" pitchFamily="34" charset="-34"/>
              <a:cs typeface="Browallia New" pitchFamily="34" charset="-34"/>
            </a:endParaRPr>
          </a:p>
        </p:txBody>
      </p:sp>
      <p:sp>
        <p:nvSpPr>
          <p:cNvPr id="34" name="Rectangle 33"/>
          <p:cNvSpPr/>
          <p:nvPr/>
        </p:nvSpPr>
        <p:spPr>
          <a:xfrm rot="16200000">
            <a:off x="3185741" y="5527450"/>
            <a:ext cx="633508" cy="461665"/>
          </a:xfrm>
          <a:prstGeom prst="rect">
            <a:avLst/>
          </a:prstGeom>
        </p:spPr>
        <p:txBody>
          <a:bodyPr wrap="none">
            <a:spAutoFit/>
          </a:bodyPr>
          <a:lstStyle/>
          <a:p>
            <a:pPr algn="ctr"/>
            <a:r>
              <a:rPr lang="en-US" b="1" dirty="0" smtClean="0">
                <a:solidFill>
                  <a:schemeClr val="bg2">
                    <a:lumMod val="50000"/>
                  </a:schemeClr>
                </a:solidFill>
                <a:latin typeface="Browallia New" pitchFamily="34" charset="-34"/>
                <a:cs typeface="Browallia New" pitchFamily="34" charset="-34"/>
              </a:rPr>
              <a:t>1998</a:t>
            </a:r>
            <a:endParaRPr lang="en-US" b="1" dirty="0">
              <a:solidFill>
                <a:schemeClr val="bg2">
                  <a:lumMod val="50000"/>
                </a:schemeClr>
              </a:solidFill>
              <a:latin typeface="Browallia New" pitchFamily="34" charset="-34"/>
              <a:cs typeface="Browallia New" pitchFamily="34" charset="-34"/>
            </a:endParaRPr>
          </a:p>
        </p:txBody>
      </p:sp>
      <p:sp>
        <p:nvSpPr>
          <p:cNvPr id="35" name="Rectangle 34"/>
          <p:cNvSpPr/>
          <p:nvPr/>
        </p:nvSpPr>
        <p:spPr>
          <a:xfrm rot="16200000">
            <a:off x="3535425" y="5077326"/>
            <a:ext cx="633508" cy="461665"/>
          </a:xfrm>
          <a:prstGeom prst="rect">
            <a:avLst/>
          </a:prstGeom>
        </p:spPr>
        <p:txBody>
          <a:bodyPr wrap="none">
            <a:spAutoFit/>
          </a:bodyPr>
          <a:lstStyle/>
          <a:p>
            <a:pPr algn="ctr"/>
            <a:r>
              <a:rPr lang="en-US" b="1" dirty="0" smtClean="0">
                <a:solidFill>
                  <a:schemeClr val="bg2">
                    <a:lumMod val="50000"/>
                  </a:schemeClr>
                </a:solidFill>
                <a:latin typeface="Browallia New" pitchFamily="34" charset="-34"/>
                <a:cs typeface="Browallia New" pitchFamily="34" charset="-34"/>
              </a:rPr>
              <a:t>1999</a:t>
            </a:r>
            <a:endParaRPr lang="en-US" b="1" dirty="0">
              <a:solidFill>
                <a:schemeClr val="bg2">
                  <a:lumMod val="50000"/>
                </a:schemeClr>
              </a:solidFill>
              <a:latin typeface="Browallia New" pitchFamily="34" charset="-34"/>
              <a:cs typeface="Browallia New" pitchFamily="34" charset="-34"/>
            </a:endParaRPr>
          </a:p>
        </p:txBody>
      </p:sp>
      <p:sp>
        <p:nvSpPr>
          <p:cNvPr id="36" name="Rectangle 35"/>
          <p:cNvSpPr/>
          <p:nvPr/>
        </p:nvSpPr>
        <p:spPr>
          <a:xfrm rot="16200000">
            <a:off x="4929013" y="3777001"/>
            <a:ext cx="633508" cy="461665"/>
          </a:xfrm>
          <a:prstGeom prst="rect">
            <a:avLst/>
          </a:prstGeom>
        </p:spPr>
        <p:txBody>
          <a:bodyPr wrap="none">
            <a:spAutoFit/>
          </a:bodyPr>
          <a:lstStyle/>
          <a:p>
            <a:pPr algn="ctr"/>
            <a:r>
              <a:rPr lang="en-US" b="1" dirty="0" smtClean="0">
                <a:solidFill>
                  <a:schemeClr val="bg2">
                    <a:lumMod val="50000"/>
                  </a:schemeClr>
                </a:solidFill>
                <a:latin typeface="Browallia New" pitchFamily="34" charset="-34"/>
                <a:cs typeface="Browallia New" pitchFamily="34" charset="-34"/>
              </a:rPr>
              <a:t>2010</a:t>
            </a:r>
            <a:endParaRPr lang="en-US" b="1" dirty="0">
              <a:solidFill>
                <a:schemeClr val="bg2">
                  <a:lumMod val="50000"/>
                </a:schemeClr>
              </a:solidFill>
              <a:latin typeface="Browallia New" pitchFamily="34" charset="-34"/>
              <a:cs typeface="Browallia New" pitchFamily="34" charset="-34"/>
            </a:endParaRPr>
          </a:p>
        </p:txBody>
      </p:sp>
      <p:sp>
        <p:nvSpPr>
          <p:cNvPr id="37" name="Text Box 15"/>
          <p:cNvSpPr txBox="1">
            <a:spLocks noChangeArrowheads="1"/>
          </p:cNvSpPr>
          <p:nvPr/>
        </p:nvSpPr>
        <p:spPr bwMode="auto">
          <a:xfrm>
            <a:off x="4283968" y="6538591"/>
            <a:ext cx="2880598" cy="582211"/>
          </a:xfrm>
          <a:prstGeom prst="rect">
            <a:avLst/>
          </a:prstGeom>
          <a:noFill/>
          <a:ln w="12700">
            <a:noFill/>
            <a:miter lim="800000"/>
            <a:headEnd/>
            <a:tailEnd/>
          </a:ln>
          <a:effectLst/>
        </p:spPr>
        <p:txBody>
          <a:bodyPr wrap="none" lIns="90488" tIns="44450" rIns="90488" bIns="44450">
            <a:spAutoFit/>
          </a:bodyPr>
          <a:lstStyle>
            <a:lvl1pPr defTabSz="762000">
              <a:defRPr sz="1800" kern="0">
                <a:solidFill>
                  <a:schemeClr val="bg1">
                    <a:lumMod val="50000"/>
                  </a:schemeClr>
                </a:solidFill>
                <a:latin typeface="Browallia New" pitchFamily="34" charset="-34"/>
                <a:cs typeface="Browallia New" pitchFamily="34" charset="-34"/>
              </a:defRPr>
            </a:lvl1pPr>
            <a:extLst/>
          </a:lstStyle>
          <a:p>
            <a:r>
              <a:rPr lang="en-US" sz="1600" dirty="0" smtClean="0"/>
              <a:t>Source: </a:t>
            </a:r>
            <a:r>
              <a:rPr lang="en-US" sz="1600" dirty="0"/>
              <a:t>KPMG AC Journey </a:t>
            </a:r>
            <a:r>
              <a:rPr lang="en-US" sz="1600" dirty="0" smtClean="0"/>
              <a:t>2005-2006, SET</a:t>
            </a:r>
            <a:endParaRPr lang="th-TH" sz="1600" dirty="0"/>
          </a:p>
          <a:p>
            <a:r>
              <a:rPr lang="en-US" sz="1600" dirty="0" smtClean="0"/>
              <a:t> </a:t>
            </a:r>
            <a:endParaRPr lang="th-TH" sz="1600" dirty="0"/>
          </a:p>
        </p:txBody>
      </p:sp>
      <p:pic>
        <p:nvPicPr>
          <p:cNvPr id="20482" name="Picture 2" descr="ผลการค้นหารูปภาพสำหรับ history"/>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313" b="97813" l="1558" r="99377">
                        <a14:foregroundMark x1="71963" y1="40000" x2="71963" y2="40000"/>
                        <a14:foregroundMark x1="88162" y1="36875" x2="88162" y2="36875"/>
                        <a14:foregroundMark x1="87539" y1="48438" x2="87539" y2="48438"/>
                        <a14:foregroundMark x1="88162" y1="42188" x2="88162" y2="42188"/>
                        <a14:foregroundMark x1="88785" y1="41250" x2="88785" y2="41250"/>
                        <a14:foregroundMark x1="89720" y1="39063" x2="89720" y2="39063"/>
                        <a14:foregroundMark x1="88162" y1="32813" x2="88162" y2="32813"/>
                        <a14:foregroundMark x1="86604" y1="39688" x2="86604" y2="39688"/>
                        <a14:foregroundMark x1="87227" y1="38438" x2="87227" y2="38438"/>
                        <a14:foregroundMark x1="85981" y1="31563" x2="85981" y2="31563"/>
                        <a14:foregroundMark x1="89097" y1="47500" x2="89097" y2="47500"/>
                      </a14:backgroundRemoval>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56200" y="4459414"/>
            <a:ext cx="2216850" cy="2209945"/>
          </a:xfrm>
          <a:prstGeom prst="rect">
            <a:avLst/>
          </a:prstGeom>
          <a:noFill/>
          <a:extLst>
            <a:ext uri="{909E8E84-426E-40DD-AFC4-6F175D3DCCD1}">
              <a14:hiddenFill xmlns:a14="http://schemas.microsoft.com/office/drawing/2010/main">
                <a:solidFill>
                  <a:srgbClr val="FFFFFF"/>
                </a:solidFill>
              </a14:hiddenFill>
            </a:ext>
          </a:extLst>
        </p:spPr>
      </p:pic>
      <p:cxnSp>
        <p:nvCxnSpPr>
          <p:cNvPr id="38" name="Straight Connector 37"/>
          <p:cNvCxnSpPr/>
          <p:nvPr/>
        </p:nvCxnSpPr>
        <p:spPr>
          <a:xfrm>
            <a:off x="4958380" y="3490122"/>
            <a:ext cx="0" cy="13716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4964194" y="4365104"/>
            <a:ext cx="3352223" cy="630942"/>
          </a:xfrm>
          <a:prstGeom prst="rect">
            <a:avLst/>
          </a:prstGeom>
        </p:spPr>
        <p:txBody>
          <a:bodyPr wrap="square">
            <a:spAutoFit/>
          </a:bodyPr>
          <a:lstStyle/>
          <a:p>
            <a:r>
              <a:rPr lang="en-US" sz="1750" b="1" dirty="0" smtClean="0">
                <a:solidFill>
                  <a:srgbClr val="0070C0"/>
                </a:solidFill>
                <a:latin typeface="Browallia New" pitchFamily="34" charset="-34"/>
                <a:cs typeface="Browallia New" pitchFamily="34" charset="-34"/>
              </a:rPr>
              <a:t>SEC issued  further </a:t>
            </a:r>
            <a:r>
              <a:rPr lang="en-ZA" sz="1750" b="1" dirty="0" smtClean="0">
                <a:solidFill>
                  <a:srgbClr val="0070C0"/>
                </a:solidFill>
                <a:latin typeface="Browallia New" pitchFamily="34" charset="-34"/>
                <a:cs typeface="Browallia New" pitchFamily="34" charset="-34"/>
              </a:rPr>
              <a:t>regulations </a:t>
            </a:r>
            <a:r>
              <a:rPr lang="en-ZA" sz="1750" b="1" dirty="0" smtClean="0">
                <a:latin typeface="Browallia New" pitchFamily="34" charset="-34"/>
                <a:cs typeface="Browallia New" pitchFamily="34" charset="-34"/>
              </a:rPr>
              <a:t>on Qualifications &amp; Roles of Audit Committee</a:t>
            </a:r>
            <a:endParaRPr lang="en-US" sz="1750" b="1" dirty="0">
              <a:solidFill>
                <a:srgbClr val="0070C0"/>
              </a:solidFill>
              <a:latin typeface="Browallia New" pitchFamily="34" charset="-34"/>
              <a:cs typeface="Browallia New" pitchFamily="34" charset="-34"/>
            </a:endParaRPr>
          </a:p>
        </p:txBody>
      </p:sp>
      <p:sp>
        <p:nvSpPr>
          <p:cNvPr id="40" name="Rectangle 39"/>
          <p:cNvSpPr/>
          <p:nvPr/>
        </p:nvSpPr>
        <p:spPr>
          <a:xfrm rot="16200000">
            <a:off x="4522152" y="4422562"/>
            <a:ext cx="633508" cy="461665"/>
          </a:xfrm>
          <a:prstGeom prst="rect">
            <a:avLst/>
          </a:prstGeom>
        </p:spPr>
        <p:txBody>
          <a:bodyPr wrap="none">
            <a:spAutoFit/>
          </a:bodyPr>
          <a:lstStyle/>
          <a:p>
            <a:pPr algn="ctr"/>
            <a:r>
              <a:rPr lang="en-US" b="1" dirty="0" smtClean="0">
                <a:solidFill>
                  <a:schemeClr val="bg2">
                    <a:lumMod val="50000"/>
                  </a:schemeClr>
                </a:solidFill>
                <a:latin typeface="Browallia New" pitchFamily="34" charset="-34"/>
                <a:cs typeface="Browallia New" pitchFamily="34" charset="-34"/>
              </a:rPr>
              <a:t>2008</a:t>
            </a:r>
            <a:endParaRPr lang="en-US" b="1" dirty="0">
              <a:solidFill>
                <a:schemeClr val="bg2">
                  <a:lumMod val="50000"/>
                </a:schemeClr>
              </a:solidFill>
              <a:latin typeface="Browallia New" pitchFamily="34" charset="-34"/>
              <a:cs typeface="Browallia New" pitchFamily="34" charset="-34"/>
            </a:endParaRPr>
          </a:p>
        </p:txBody>
      </p:sp>
      <p:sp>
        <p:nvSpPr>
          <p:cNvPr id="26" name="Rectangle 25"/>
          <p:cNvSpPr/>
          <p:nvPr/>
        </p:nvSpPr>
        <p:spPr>
          <a:xfrm>
            <a:off x="251520" y="3313713"/>
            <a:ext cx="8352928" cy="415498"/>
          </a:xfrm>
          <a:prstGeom prst="rect">
            <a:avLst/>
          </a:prstGeom>
        </p:spPr>
        <p:txBody>
          <a:bodyPr wrap="square">
            <a:spAutoFit/>
          </a:bodyPr>
          <a:lstStyle/>
          <a:p>
            <a:pPr algn="ctr"/>
            <a:r>
              <a:rPr lang="en-US" sz="2100" b="1" dirty="0" smtClean="0">
                <a:solidFill>
                  <a:srgbClr val="FFFF00"/>
                </a:solidFill>
                <a:effectLst>
                  <a:outerShdw blurRad="38100" dist="38100" dir="2700000" algn="tl">
                    <a:srgbClr val="000000">
                      <a:alpha val="43137"/>
                    </a:srgbClr>
                  </a:outerShdw>
                </a:effectLst>
                <a:latin typeface="Browallia New" pitchFamily="34" charset="-34"/>
                <a:cs typeface="Browallia New" pitchFamily="34" charset="-34"/>
              </a:rPr>
              <a:t>K E Y   M I L E S T O N E S   </a:t>
            </a:r>
            <a:r>
              <a:rPr lang="en-US" sz="2100" b="1" dirty="0" smtClean="0">
                <a:solidFill>
                  <a:schemeClr val="bg1"/>
                </a:solidFill>
                <a:effectLst>
                  <a:outerShdw blurRad="38100" dist="38100" dir="2700000" algn="tl">
                    <a:srgbClr val="000000">
                      <a:alpha val="43137"/>
                    </a:srgbClr>
                  </a:outerShdw>
                </a:effectLst>
                <a:latin typeface="Browallia New" pitchFamily="34" charset="-34"/>
                <a:cs typeface="Browallia New" pitchFamily="34" charset="-34"/>
              </a:rPr>
              <a:t>I N   T H E   </a:t>
            </a:r>
            <a:r>
              <a:rPr lang="en-US" sz="2100" b="1" dirty="0" err="1" smtClean="0">
                <a:solidFill>
                  <a:schemeClr val="bg1"/>
                </a:solidFill>
                <a:effectLst>
                  <a:outerShdw blurRad="38100" dist="38100" dir="2700000" algn="tl">
                    <a:srgbClr val="000000">
                      <a:alpha val="43137"/>
                    </a:srgbClr>
                  </a:outerShdw>
                </a:effectLst>
                <a:latin typeface="Browallia New" pitchFamily="34" charset="-34"/>
                <a:cs typeface="Browallia New" pitchFamily="34" charset="-34"/>
              </a:rPr>
              <a:t>E</a:t>
            </a:r>
            <a:r>
              <a:rPr lang="en-US" sz="2100" b="1" dirty="0" smtClean="0">
                <a:solidFill>
                  <a:schemeClr val="bg1"/>
                </a:solidFill>
                <a:effectLst>
                  <a:outerShdw blurRad="38100" dist="38100" dir="2700000" algn="tl">
                    <a:srgbClr val="000000">
                      <a:alpha val="43137"/>
                    </a:srgbClr>
                  </a:outerShdw>
                </a:effectLst>
                <a:latin typeface="Browallia New" pitchFamily="34" charset="-34"/>
                <a:cs typeface="Browallia New" pitchFamily="34" charset="-34"/>
              </a:rPr>
              <a:t> V O L U T I O N   O F   A U D I T   C O M </a:t>
            </a:r>
            <a:r>
              <a:rPr lang="en-US" sz="2100" b="1" dirty="0" err="1" smtClean="0">
                <a:solidFill>
                  <a:schemeClr val="bg1"/>
                </a:solidFill>
                <a:effectLst>
                  <a:outerShdw blurRad="38100" dist="38100" dir="2700000" algn="tl">
                    <a:srgbClr val="000000">
                      <a:alpha val="43137"/>
                    </a:srgbClr>
                  </a:outerShdw>
                </a:effectLst>
                <a:latin typeface="Browallia New" pitchFamily="34" charset="-34"/>
                <a:cs typeface="Browallia New" pitchFamily="34" charset="-34"/>
              </a:rPr>
              <a:t>M</a:t>
            </a:r>
            <a:r>
              <a:rPr lang="en-US" sz="2100" b="1" dirty="0" smtClean="0">
                <a:solidFill>
                  <a:schemeClr val="bg1"/>
                </a:solidFill>
                <a:effectLst>
                  <a:outerShdw blurRad="38100" dist="38100" dir="2700000" algn="tl">
                    <a:srgbClr val="000000">
                      <a:alpha val="43137"/>
                    </a:srgbClr>
                  </a:outerShdw>
                </a:effectLst>
                <a:latin typeface="Browallia New" pitchFamily="34" charset="-34"/>
                <a:cs typeface="Browallia New" pitchFamily="34" charset="-34"/>
              </a:rPr>
              <a:t> I T </a:t>
            </a:r>
            <a:r>
              <a:rPr lang="en-US" sz="2100" b="1" dirty="0" err="1" smtClean="0">
                <a:solidFill>
                  <a:schemeClr val="bg1"/>
                </a:solidFill>
                <a:effectLst>
                  <a:outerShdw blurRad="38100" dist="38100" dir="2700000" algn="tl">
                    <a:srgbClr val="000000">
                      <a:alpha val="43137"/>
                    </a:srgbClr>
                  </a:outerShdw>
                </a:effectLst>
                <a:latin typeface="Browallia New" pitchFamily="34" charset="-34"/>
                <a:cs typeface="Browallia New" pitchFamily="34" charset="-34"/>
              </a:rPr>
              <a:t>T</a:t>
            </a:r>
            <a:r>
              <a:rPr lang="en-US" sz="2100" b="1" dirty="0" smtClean="0">
                <a:solidFill>
                  <a:schemeClr val="bg1"/>
                </a:solidFill>
                <a:effectLst>
                  <a:outerShdw blurRad="38100" dist="38100" dir="2700000" algn="tl">
                    <a:srgbClr val="000000">
                      <a:alpha val="43137"/>
                    </a:srgbClr>
                  </a:outerShdw>
                </a:effectLst>
                <a:latin typeface="Browallia New" pitchFamily="34" charset="-34"/>
                <a:cs typeface="Browallia New" pitchFamily="34" charset="-34"/>
              </a:rPr>
              <a:t> E </a:t>
            </a:r>
            <a:r>
              <a:rPr lang="en-US" sz="2100" b="1" dirty="0" err="1" smtClean="0">
                <a:solidFill>
                  <a:schemeClr val="bg1"/>
                </a:solidFill>
                <a:effectLst>
                  <a:outerShdw blurRad="38100" dist="38100" dir="2700000" algn="tl">
                    <a:srgbClr val="000000">
                      <a:alpha val="43137"/>
                    </a:srgbClr>
                  </a:outerShdw>
                </a:effectLst>
                <a:latin typeface="Browallia New" pitchFamily="34" charset="-34"/>
                <a:cs typeface="Browallia New" pitchFamily="34" charset="-34"/>
              </a:rPr>
              <a:t>E</a:t>
            </a:r>
            <a:endParaRPr lang="en-US" sz="2100" b="1" dirty="0">
              <a:solidFill>
                <a:schemeClr val="bg1"/>
              </a:solidFill>
              <a:effectLst>
                <a:outerShdw blurRad="38100" dist="38100" dir="2700000" algn="tl">
                  <a:srgbClr val="000000">
                    <a:alpha val="43137"/>
                  </a:srgbClr>
                </a:outerShdw>
              </a:effectLst>
              <a:latin typeface="Browallia New" pitchFamily="34" charset="-34"/>
              <a:cs typeface="Browallia New" pitchFamily="34" charset="-34"/>
            </a:endParaRPr>
          </a:p>
        </p:txBody>
      </p:sp>
    </p:spTree>
    <p:extLst>
      <p:ext uri="{BB962C8B-B14F-4D97-AF65-F5344CB8AC3E}">
        <p14:creationId xmlns:p14="http://schemas.microsoft.com/office/powerpoint/2010/main" val="387957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par>
                                <p:cTn id="8" presetID="22"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down)">
                                      <p:cBhvr>
                                        <p:cTn id="18" dur="500"/>
                                        <p:tgtEl>
                                          <p:spTgt spid="30"/>
                                        </p:tgtEl>
                                      </p:cBhvr>
                                    </p:animEffect>
                                  </p:childTnLst>
                                </p:cTn>
                              </p:par>
                              <p:par>
                                <p:cTn id="19" presetID="22" presetClass="entr" presetSubtype="4"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00"/>
                                        <p:tgtEl>
                                          <p:spTgt spid="14"/>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00"/>
                                        <p:tgtEl>
                                          <p:spTgt spid="16"/>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down)">
                                      <p:cBhvr>
                                        <p:cTn id="32" dur="500"/>
                                        <p:tgtEl>
                                          <p:spTgt spid="31"/>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up)">
                                      <p:cBhvr>
                                        <p:cTn id="40" dur="500"/>
                                        <p:tgtEl>
                                          <p:spTgt spid="18"/>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wipe(up)">
                                      <p:cBhvr>
                                        <p:cTn id="43" dur="500"/>
                                        <p:tgtEl>
                                          <p:spTgt spid="33"/>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up)">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up)">
                                      <p:cBhvr>
                                        <p:cTn id="51" dur="500"/>
                                        <p:tgtEl>
                                          <p:spTgt spid="20"/>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wipe(up)">
                                      <p:cBhvr>
                                        <p:cTn id="54" dur="500"/>
                                        <p:tgtEl>
                                          <p:spTgt spid="34"/>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wipe(up)">
                                      <p:cBhvr>
                                        <p:cTn id="62" dur="500"/>
                                        <p:tgtEl>
                                          <p:spTgt spid="35"/>
                                        </p:tgtEl>
                                      </p:cBhvr>
                                    </p:animEffect>
                                  </p:childTnLst>
                                </p:cTn>
                              </p:par>
                              <p:par>
                                <p:cTn id="63" presetID="22" presetClass="entr" presetSubtype="1" fill="hold" nodeType="with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up)">
                                      <p:cBhvr>
                                        <p:cTn id="65" dur="500"/>
                                        <p:tgtEl>
                                          <p:spTgt spid="21"/>
                                        </p:tgtEl>
                                      </p:cBhvr>
                                    </p:animEffect>
                                  </p:childTnLst>
                                </p:cTn>
                              </p:par>
                              <p:par>
                                <p:cTn id="66" presetID="22" presetClass="entr" presetSubtype="1"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up)">
                                      <p:cBhvr>
                                        <p:cTn id="68" dur="500"/>
                                        <p:tgtEl>
                                          <p:spTgt spid="22"/>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wipe(down)">
                                      <p:cBhvr>
                                        <p:cTn id="73" dur="500"/>
                                        <p:tgtEl>
                                          <p:spTgt spid="32"/>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10"/>
                                        </p:tgtEl>
                                        <p:attrNameLst>
                                          <p:attrName>style.visibility</p:attrName>
                                        </p:attrNameLst>
                                      </p:cBhvr>
                                      <p:to>
                                        <p:strVal val="visible"/>
                                      </p:to>
                                    </p:set>
                                    <p:animEffect transition="in" filter="wipe(down)">
                                      <p:cBhvr>
                                        <p:cTn id="76" dur="500"/>
                                        <p:tgtEl>
                                          <p:spTgt spid="10"/>
                                        </p:tgtEl>
                                      </p:cBhvr>
                                    </p:animEffect>
                                  </p:childTnLst>
                                </p:cTn>
                              </p:par>
                              <p:par>
                                <p:cTn id="77" presetID="22" presetClass="entr" presetSubtype="4" fill="hold" nodeType="with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1" fill="hold" nodeType="click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wipe(up)">
                                      <p:cBhvr>
                                        <p:cTn id="84" dur="500"/>
                                        <p:tgtEl>
                                          <p:spTgt spid="38"/>
                                        </p:tgtEl>
                                      </p:cBhvr>
                                    </p:animEffect>
                                  </p:childTnLst>
                                </p:cTn>
                              </p:par>
                              <p:par>
                                <p:cTn id="85" presetID="22" presetClass="entr" presetSubtype="1"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par>
                                <p:cTn id="88" presetID="22" presetClass="entr" presetSubtype="1" fill="hold" grpId="0" nodeType="with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up)">
                                      <p:cBhvr>
                                        <p:cTn id="90" dur="500"/>
                                        <p:tgtEl>
                                          <p:spTgt spid="39"/>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1" fill="hold" grpId="0" nodeType="click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wipe(up)">
                                      <p:cBhvr>
                                        <p:cTn id="95" dur="500"/>
                                        <p:tgtEl>
                                          <p:spTgt spid="23"/>
                                        </p:tgtEl>
                                      </p:cBhvr>
                                    </p:animEffect>
                                  </p:childTnLst>
                                </p:cTn>
                              </p:par>
                              <p:par>
                                <p:cTn id="96" presetID="22" presetClass="entr" presetSubtype="1" fill="hold" nodeType="with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wipe(up)">
                                      <p:cBhvr>
                                        <p:cTn id="98" dur="500"/>
                                        <p:tgtEl>
                                          <p:spTgt spid="24"/>
                                        </p:tgtEl>
                                      </p:cBhvr>
                                    </p:animEffect>
                                  </p:childTnLst>
                                </p:cTn>
                              </p:par>
                              <p:par>
                                <p:cTn id="99" presetID="22" presetClass="entr" presetSubtype="1" fill="hold" grpId="0" nodeType="with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wipe(up)">
                                      <p:cBhvr>
                                        <p:cTn id="10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9" grpId="0"/>
      <p:bldP spid="22" grpId="0"/>
      <p:bldP spid="23" grpId="0"/>
      <p:bldP spid="29" grpId="0"/>
      <p:bldP spid="30" grpId="0"/>
      <p:bldP spid="31" grpId="0"/>
      <p:bldP spid="32" grpId="0"/>
      <p:bldP spid="33" grpId="0"/>
      <p:bldP spid="34" grpId="0"/>
      <p:bldP spid="35" grpId="0"/>
      <p:bldP spid="36" grpId="0"/>
      <p:bldP spid="39"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1053922" y="973148"/>
            <a:ext cx="7810481" cy="5328592"/>
          </a:xfrm>
          <a:prstGeom prst="roundRect">
            <a:avLst>
              <a:gd name="adj" fmla="val 5059"/>
            </a:avLst>
          </a:prstGeom>
          <a:gradFill flip="none" rotWithShape="1">
            <a:gsLst>
              <a:gs pos="0">
                <a:srgbClr val="C7D9A3"/>
              </a:gs>
              <a:gs pos="100000">
                <a:srgbClr val="F0F5E7"/>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5732" y="-171400"/>
            <a:ext cx="9073008" cy="832920"/>
          </a:xfrm>
          <a:prstGeom prst="rect">
            <a:avLst/>
          </a:prstGeom>
        </p:spPr>
        <p:txBody>
          <a:bodyPr wrap="square">
            <a:spAutoFit/>
          </a:bodyPr>
          <a:lstStyle/>
          <a:p>
            <a:pPr lvl="0" defTabSz="762000">
              <a:lnSpc>
                <a:spcPct val="150000"/>
              </a:lnSpc>
              <a:buClr>
                <a:srgbClr val="C0504D"/>
              </a:buClr>
              <a:buSzPct val="80000"/>
              <a:defRPr/>
            </a:pPr>
            <a:r>
              <a:rPr lang="en-ZA" sz="3500" b="1" kern="0" dirty="0" smtClean="0">
                <a:solidFill>
                  <a:sysClr val="windowText" lastClr="000000">
                    <a:lumMod val="85000"/>
                    <a:lumOff val="15000"/>
                  </a:sysClr>
                </a:solidFill>
                <a:latin typeface="Browallia New" pitchFamily="34" charset="-34"/>
                <a:ea typeface="Tahoma" pitchFamily="34" charset="0"/>
                <a:cs typeface="Browallia New" pitchFamily="34" charset="-34"/>
              </a:rPr>
              <a:t>COMPOSITION OF AUDIT COMMITTEE - SET </a:t>
            </a:r>
            <a:endParaRPr lang="en-US" sz="3500" b="1" kern="0" dirty="0">
              <a:solidFill>
                <a:sysClr val="windowText" lastClr="000000">
                  <a:lumMod val="85000"/>
                  <a:lumOff val="15000"/>
                </a:sysClr>
              </a:solidFill>
              <a:latin typeface="Browallia New" pitchFamily="34" charset="-34"/>
              <a:ea typeface="Tahoma" pitchFamily="34" charset="0"/>
              <a:cs typeface="Browallia New" pitchFamily="34" charset="-34"/>
            </a:endParaRPr>
          </a:p>
        </p:txBody>
      </p:sp>
      <p:sp>
        <p:nvSpPr>
          <p:cNvPr id="10" name="Text Box 4"/>
          <p:cNvSpPr txBox="1">
            <a:spLocks noChangeArrowheads="1"/>
          </p:cNvSpPr>
          <p:nvPr/>
        </p:nvSpPr>
        <p:spPr bwMode="auto">
          <a:xfrm>
            <a:off x="1948950" y="1340768"/>
            <a:ext cx="6655498" cy="3637919"/>
          </a:xfrm>
          <a:prstGeom prst="rect">
            <a:avLst/>
          </a:prstGeom>
          <a:noFill/>
          <a:ln w="12700">
            <a:noFill/>
            <a:miter lim="800000"/>
            <a:headEnd/>
            <a:tailEnd/>
          </a:ln>
          <a:effectLst/>
        </p:spPr>
        <p:txBody>
          <a:bodyPr wrap="square">
            <a:spAutoFit/>
          </a:bodyPr>
          <a:lstStyle/>
          <a:p>
            <a:pPr marL="365760" lvl="0" indent="-365760" algn="thaiDist" defTabSz="762000">
              <a:lnSpc>
                <a:spcPct val="120000"/>
              </a:lnSpc>
              <a:buFont typeface="Wingdings" pitchFamily="2" charset="2"/>
              <a:buAutoNum type="arabicPeriod"/>
              <a:tabLst>
                <a:tab pos="519113" algn="l"/>
              </a:tabLst>
              <a:defRPr/>
            </a:pPr>
            <a:r>
              <a:rPr lang="en-US" b="1" dirty="0">
                <a:latin typeface="Browallia New" pitchFamily="34" charset="-34"/>
                <a:cs typeface="Browallia New" pitchFamily="34" charset="-34"/>
              </a:rPr>
              <a:t>The Audit Committee shall consist of </a:t>
            </a:r>
            <a:r>
              <a:rPr lang="en-US" b="1" dirty="0">
                <a:solidFill>
                  <a:srgbClr val="FF0000"/>
                </a:solidFill>
                <a:latin typeface="Browallia New" pitchFamily="34" charset="-34"/>
                <a:cs typeface="Browallia New" pitchFamily="34" charset="-34"/>
              </a:rPr>
              <a:t>at least 3 independent </a:t>
            </a:r>
            <a:r>
              <a:rPr lang="en-US" b="1" dirty="0" smtClean="0">
                <a:solidFill>
                  <a:srgbClr val="FF0000"/>
                </a:solidFill>
                <a:latin typeface="Browallia New" pitchFamily="34" charset="-34"/>
                <a:cs typeface="Browallia New" pitchFamily="34" charset="-34"/>
              </a:rPr>
              <a:t>members</a:t>
            </a:r>
          </a:p>
          <a:p>
            <a:pPr marL="365760" lvl="0" indent="-365760" algn="thaiDist" defTabSz="762000">
              <a:lnSpc>
                <a:spcPct val="120000"/>
              </a:lnSpc>
              <a:buFont typeface="Wingdings" pitchFamily="2" charset="2"/>
              <a:buAutoNum type="arabicPeriod"/>
              <a:tabLst>
                <a:tab pos="519113" algn="l"/>
              </a:tabLst>
              <a:defRPr/>
            </a:pPr>
            <a:r>
              <a:rPr lang="en-US" b="1" dirty="0" smtClean="0">
                <a:latin typeface="Browallia New" pitchFamily="34" charset="-34"/>
                <a:cs typeface="Browallia New" pitchFamily="34" charset="-34"/>
              </a:rPr>
              <a:t>The committee members shall have </a:t>
            </a:r>
            <a:r>
              <a:rPr lang="en-US" b="1" dirty="0" smtClean="0">
                <a:solidFill>
                  <a:srgbClr val="FF0000"/>
                </a:solidFill>
                <a:latin typeface="Browallia New" pitchFamily="34" charset="-34"/>
                <a:cs typeface="Browallia New" pitchFamily="34" charset="-34"/>
              </a:rPr>
              <a:t>skill and expertise </a:t>
            </a:r>
            <a:r>
              <a:rPr lang="en-US" b="1" dirty="0" smtClean="0">
                <a:latin typeface="Browallia New" pitchFamily="34" charset="-34"/>
                <a:cs typeface="Browallia New" pitchFamily="34" charset="-34"/>
              </a:rPr>
              <a:t>suitable for the </a:t>
            </a:r>
            <a:r>
              <a:rPr lang="en-ZA" b="1" dirty="0" smtClean="0">
                <a:latin typeface="Browallia New" pitchFamily="34" charset="-34"/>
                <a:cs typeface="Browallia New" pitchFamily="34" charset="-34"/>
              </a:rPr>
              <a:t>entrusted task</a:t>
            </a:r>
          </a:p>
          <a:p>
            <a:pPr marL="365760" lvl="0" indent="-365760" algn="thaiDist" defTabSz="762000">
              <a:lnSpc>
                <a:spcPct val="120000"/>
              </a:lnSpc>
              <a:buFont typeface="Wingdings" pitchFamily="2" charset="2"/>
              <a:buAutoNum type="arabicPeriod"/>
              <a:tabLst>
                <a:tab pos="519113" algn="l"/>
              </a:tabLst>
              <a:defRPr/>
            </a:pPr>
            <a:r>
              <a:rPr lang="en-US" b="1" dirty="0" smtClean="0">
                <a:latin typeface="Browallia New" pitchFamily="34" charset="-34"/>
                <a:cs typeface="Browallia New" pitchFamily="34" charset="-34"/>
              </a:rPr>
              <a:t>At </a:t>
            </a:r>
            <a:r>
              <a:rPr lang="en-US" b="1" dirty="0">
                <a:latin typeface="Browallia New" pitchFamily="34" charset="-34"/>
                <a:cs typeface="Browallia New" pitchFamily="34" charset="-34"/>
              </a:rPr>
              <a:t>least 1 committee member must have knowledge, understanding </a:t>
            </a:r>
            <a:r>
              <a:rPr lang="en-US" b="1" dirty="0" smtClean="0">
                <a:latin typeface="Browallia New" pitchFamily="34" charset="-34"/>
                <a:cs typeface="Browallia New" pitchFamily="34" charset="-34"/>
              </a:rPr>
              <a:t>or </a:t>
            </a:r>
            <a:r>
              <a:rPr lang="en-US" b="1" dirty="0" smtClean="0">
                <a:solidFill>
                  <a:srgbClr val="FF0000"/>
                </a:solidFill>
                <a:latin typeface="Browallia New" pitchFamily="34" charset="-34"/>
                <a:cs typeface="Browallia New" pitchFamily="34" charset="-34"/>
              </a:rPr>
              <a:t>experience </a:t>
            </a:r>
            <a:r>
              <a:rPr lang="en-US" b="1" dirty="0">
                <a:solidFill>
                  <a:srgbClr val="FF0000"/>
                </a:solidFill>
                <a:latin typeface="Browallia New" pitchFamily="34" charset="-34"/>
                <a:cs typeface="Browallia New" pitchFamily="34" charset="-34"/>
              </a:rPr>
              <a:t>in accounting or finance </a:t>
            </a:r>
          </a:p>
          <a:p>
            <a:pPr marL="365760" lvl="0" indent="-365760" algn="thaiDist" defTabSz="762000">
              <a:lnSpc>
                <a:spcPct val="120000"/>
              </a:lnSpc>
              <a:buFont typeface="Wingdings" pitchFamily="2" charset="2"/>
              <a:buAutoNum type="arabicPeriod"/>
              <a:tabLst>
                <a:tab pos="519113" algn="l"/>
              </a:tabLst>
              <a:defRPr/>
            </a:pPr>
            <a:r>
              <a:rPr lang="en-US" b="1" dirty="0" smtClean="0">
                <a:latin typeface="Browallia New" pitchFamily="34" charset="-34"/>
                <a:cs typeface="Browallia New" pitchFamily="34" charset="-34"/>
              </a:rPr>
              <a:t>The </a:t>
            </a:r>
            <a:r>
              <a:rPr lang="en-US" b="1" dirty="0">
                <a:latin typeface="Browallia New" pitchFamily="34" charset="-34"/>
                <a:cs typeface="Browallia New" pitchFamily="34" charset="-34"/>
              </a:rPr>
              <a:t>committee members must able to dedicate </a:t>
            </a:r>
            <a:r>
              <a:rPr lang="en-US" b="1" dirty="0">
                <a:solidFill>
                  <a:srgbClr val="FF0000"/>
                </a:solidFill>
                <a:latin typeface="Browallia New" pitchFamily="34" charset="-34"/>
                <a:cs typeface="Browallia New" pitchFamily="34" charset="-34"/>
              </a:rPr>
              <a:t>sufficient time </a:t>
            </a:r>
            <a:r>
              <a:rPr lang="en-US" b="1" dirty="0">
                <a:latin typeface="Browallia New" pitchFamily="34" charset="-34"/>
                <a:cs typeface="Browallia New" pitchFamily="34" charset="-34"/>
              </a:rPr>
              <a:t>to </a:t>
            </a:r>
            <a:r>
              <a:rPr lang="en-US" b="1" dirty="0" smtClean="0">
                <a:latin typeface="Browallia New" pitchFamily="34" charset="-34"/>
                <a:cs typeface="Browallia New" pitchFamily="34" charset="-34"/>
              </a:rPr>
              <a:t>the performance </a:t>
            </a:r>
            <a:r>
              <a:rPr lang="en-US" b="1" dirty="0">
                <a:latin typeface="Browallia New" pitchFamily="34" charset="-34"/>
                <a:cs typeface="Browallia New" pitchFamily="34" charset="-34"/>
              </a:rPr>
              <a:t>of work of the Audit Committee</a:t>
            </a:r>
            <a:r>
              <a:rPr lang="en-US" b="1" dirty="0" smtClean="0">
                <a:latin typeface="Browallia New" pitchFamily="34" charset="-34"/>
                <a:cs typeface="Browallia New" pitchFamily="34" charset="-34"/>
              </a:rPr>
              <a:t>.</a:t>
            </a:r>
            <a:endParaRPr kumimoji="0" lang="th-TH" b="1" i="0" u="none" strike="noStrike" kern="0" cap="none" spc="0" normalizeH="0" baseline="0" noProof="0" dirty="0" smtClean="0">
              <a:ln>
                <a:noFill/>
              </a:ln>
              <a:solidFill>
                <a:sysClr val="windowText" lastClr="000000"/>
              </a:solidFill>
              <a:effectLst/>
              <a:uLnTx/>
              <a:uFillTx/>
              <a:latin typeface="Browallia New" pitchFamily="34" charset="-34"/>
              <a:cs typeface="Browallia New" pitchFamily="34" charset="-34"/>
            </a:endParaRPr>
          </a:p>
        </p:txBody>
      </p:sp>
      <p:pic>
        <p:nvPicPr>
          <p:cNvPr id="13" name="Picture 2" descr="http://www.clipartbest.com/cliparts/9cR/gBj/9cRgBjzoi.jpe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4352" b="95648" l="65278" r="94907">
                        <a14:foregroundMark x1="71574" y1="16574" x2="71574" y2="16574"/>
                        <a14:foregroundMark x1="75370" y1="22963" x2="75370" y2="22963"/>
                      </a14:backgroundRemoval>
                    </a14:imgEffect>
                  </a14:imgLayer>
                </a14:imgProps>
              </a:ext>
              <a:ext uri="{28A0092B-C50C-407E-A947-70E740481C1C}">
                <a14:useLocalDpi xmlns:a14="http://schemas.microsoft.com/office/drawing/2010/main" val="0"/>
              </a:ext>
            </a:extLst>
          </a:blip>
          <a:srcRect l="66413" t="8897" r="8837" b="9808"/>
          <a:stretch/>
        </p:blipFill>
        <p:spPr bwMode="auto">
          <a:xfrm>
            <a:off x="345300" y="1619199"/>
            <a:ext cx="1368152" cy="483413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38820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864197" y="1740583"/>
            <a:ext cx="7956276" cy="4806533"/>
          </a:xfrm>
          <a:prstGeom prst="roundRect">
            <a:avLst>
              <a:gd name="adj" fmla="val 5059"/>
            </a:avLst>
          </a:prstGeom>
          <a:gradFill flip="none" rotWithShape="1">
            <a:gsLst>
              <a:gs pos="0">
                <a:schemeClr val="accent6">
                  <a:lumMod val="20000"/>
                  <a:lumOff val="80000"/>
                </a:schemeClr>
              </a:gs>
              <a:gs pos="100000">
                <a:srgbClr val="FFF7F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5732" y="-212232"/>
            <a:ext cx="9073008" cy="832920"/>
          </a:xfrm>
          <a:prstGeom prst="rect">
            <a:avLst/>
          </a:prstGeom>
        </p:spPr>
        <p:txBody>
          <a:bodyPr wrap="square">
            <a:spAutoFit/>
          </a:bodyPr>
          <a:lstStyle/>
          <a:p>
            <a:pPr lvl="0" defTabSz="762000">
              <a:lnSpc>
                <a:spcPct val="150000"/>
              </a:lnSpc>
              <a:buClr>
                <a:srgbClr val="C0504D"/>
              </a:buClr>
              <a:buSzPct val="80000"/>
              <a:defRPr/>
            </a:pPr>
            <a:r>
              <a:rPr lang="en-ZA" sz="3500" b="1" kern="0" dirty="0" smtClean="0">
                <a:solidFill>
                  <a:sysClr val="windowText" lastClr="000000">
                    <a:lumMod val="85000"/>
                    <a:lumOff val="15000"/>
                  </a:sysClr>
                </a:solidFill>
                <a:latin typeface="Browallia New" pitchFamily="34" charset="-34"/>
                <a:ea typeface="Tahoma" pitchFamily="34" charset="0"/>
                <a:cs typeface="Browallia New" pitchFamily="34" charset="-34"/>
              </a:rPr>
              <a:t>MAIN DUTIES OF THE AUDIT COMMITTEE – SET (2008)</a:t>
            </a:r>
            <a:endParaRPr lang="en-US" sz="3500" b="1" kern="0" dirty="0">
              <a:solidFill>
                <a:sysClr val="windowText" lastClr="000000">
                  <a:lumMod val="85000"/>
                  <a:lumOff val="15000"/>
                </a:sysClr>
              </a:solidFill>
              <a:latin typeface="Browallia New" pitchFamily="34" charset="-34"/>
              <a:ea typeface="Tahoma" pitchFamily="34" charset="0"/>
              <a:cs typeface="Browallia New" pitchFamily="34" charset="-34"/>
            </a:endParaRPr>
          </a:p>
        </p:txBody>
      </p:sp>
      <p:sp>
        <p:nvSpPr>
          <p:cNvPr id="10" name="Text Box 33"/>
          <p:cNvSpPr txBox="1">
            <a:spLocks noChangeArrowheads="1"/>
          </p:cNvSpPr>
          <p:nvPr/>
        </p:nvSpPr>
        <p:spPr bwMode="auto">
          <a:xfrm>
            <a:off x="85732" y="764704"/>
            <a:ext cx="8905179" cy="954107"/>
          </a:xfrm>
          <a:prstGeom prst="rect">
            <a:avLst/>
          </a:prstGeom>
          <a:noFill/>
          <a:ln w="9525">
            <a:noFill/>
            <a:miter lim="800000"/>
            <a:headEnd/>
            <a:tailEnd/>
          </a:ln>
          <a:effectLst/>
        </p:spPr>
        <p:txBody>
          <a:bodyPr wrap="square">
            <a:spAutoFit/>
          </a:bodyPr>
          <a:lstStyle>
            <a:lvl1pPr marR="0" lvl="0" indent="0" defTabSz="762000" eaLnBrk="1" fontAlgn="auto" hangingPunct="1">
              <a:lnSpc>
                <a:spcPct val="100000"/>
              </a:lnSpc>
              <a:spcBef>
                <a:spcPct val="50000"/>
              </a:spcBef>
              <a:spcAft>
                <a:spcPts val="0"/>
              </a:spcAft>
              <a:buClrTx/>
              <a:buSzTx/>
              <a:buFontTx/>
              <a:buNone/>
              <a:tabLst/>
              <a:defRPr kumimoji="0" sz="2800" b="1" i="0" u="none" strike="noStrike" kern="0" cap="none" spc="0" normalizeH="0" baseline="0">
                <a:ln>
                  <a:noFill/>
                </a:ln>
                <a:solidFill>
                  <a:srgbClr val="C0504D"/>
                </a:solidFill>
                <a:effectLst/>
                <a:uLnTx/>
                <a:uFillTx/>
                <a:latin typeface="Browallia New" pitchFamily="34" charset="-34"/>
                <a:cs typeface="Browallia New" pitchFamily="34" charset="-34"/>
              </a:defRPr>
            </a:lvl1pPr>
            <a:extLst/>
          </a:lstStyle>
          <a:p>
            <a:r>
              <a:rPr lang="en-US" dirty="0"/>
              <a:t>An audit committee has the duties as delegated by the Company’s board of directors, as follows: </a:t>
            </a:r>
            <a:endParaRPr lang="th-TH" dirty="0">
              <a:solidFill>
                <a:srgbClr val="C00000"/>
              </a:solidFill>
            </a:endParaRPr>
          </a:p>
        </p:txBody>
      </p:sp>
      <p:pic>
        <p:nvPicPr>
          <p:cNvPr id="13" name="Picture 2" descr="http://www.clipartbest.com/cliparts/9cR/gBj/9cRgBjzoi.jpe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7315" b="93241" l="7593" r="33889"/>
                    </a14:imgEffect>
                  </a14:imgLayer>
                </a14:imgProps>
              </a:ext>
              <a:ext uri="{28A0092B-C50C-407E-A947-70E740481C1C}">
                <a14:useLocalDpi xmlns:a14="http://schemas.microsoft.com/office/drawing/2010/main" val="0"/>
              </a:ext>
            </a:extLst>
          </a:blip>
          <a:srcRect l="9952" t="8897" r="66737" b="9808"/>
          <a:stretch/>
        </p:blipFill>
        <p:spPr bwMode="auto">
          <a:xfrm>
            <a:off x="262406" y="2393091"/>
            <a:ext cx="1107291" cy="415402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1617967" y="1916832"/>
            <a:ext cx="6984776" cy="3970318"/>
          </a:xfrm>
          <a:prstGeom prst="rect">
            <a:avLst/>
          </a:prstGeom>
        </p:spPr>
        <p:txBody>
          <a:bodyPr wrap="square">
            <a:spAutoFit/>
          </a:bodyPr>
          <a:lstStyle/>
          <a:p>
            <a:pPr marL="365760" lvl="0" indent="-365760" algn="thaiDist" defTabSz="762000">
              <a:lnSpc>
                <a:spcPct val="150000"/>
              </a:lnSpc>
              <a:buFont typeface="+mj-lt"/>
              <a:buAutoNum type="arabicPeriod"/>
              <a:defRPr/>
            </a:pPr>
            <a:r>
              <a:rPr lang="en-US" b="1" dirty="0" smtClean="0">
                <a:latin typeface="Browallia New" pitchFamily="34" charset="-34"/>
                <a:cs typeface="Browallia New" pitchFamily="34" charset="-34"/>
              </a:rPr>
              <a:t>to </a:t>
            </a:r>
            <a:r>
              <a:rPr lang="en-US" b="1" dirty="0">
                <a:solidFill>
                  <a:srgbClr val="FF0000"/>
                </a:solidFill>
                <a:latin typeface="Browallia New" pitchFamily="34" charset="-34"/>
                <a:cs typeface="Browallia New" pitchFamily="34" charset="-34"/>
              </a:rPr>
              <a:t>review the Company’s financial reporting process </a:t>
            </a:r>
            <a:r>
              <a:rPr lang="en-US" b="1" dirty="0">
                <a:latin typeface="Browallia New" pitchFamily="34" charset="-34"/>
                <a:cs typeface="Browallia New" pitchFamily="34" charset="-34"/>
              </a:rPr>
              <a:t>to ensure that it is accurate and adequate; </a:t>
            </a:r>
            <a:endParaRPr lang="en-US" b="1" dirty="0" smtClean="0">
              <a:latin typeface="Browallia New" pitchFamily="34" charset="-34"/>
              <a:cs typeface="Browallia New" pitchFamily="34" charset="-34"/>
            </a:endParaRPr>
          </a:p>
          <a:p>
            <a:pPr marL="365760" lvl="0" indent="-365760" algn="thaiDist" defTabSz="762000">
              <a:lnSpc>
                <a:spcPct val="150000"/>
              </a:lnSpc>
              <a:buFont typeface="+mj-lt"/>
              <a:buAutoNum type="arabicPeriod"/>
              <a:defRPr/>
            </a:pPr>
            <a:r>
              <a:rPr lang="en-US" b="1" dirty="0">
                <a:latin typeface="Browallia New" pitchFamily="34" charset="-34"/>
                <a:cs typeface="Browallia New" pitchFamily="34" charset="-34"/>
              </a:rPr>
              <a:t>to </a:t>
            </a:r>
            <a:r>
              <a:rPr lang="en-US" b="1" dirty="0">
                <a:solidFill>
                  <a:srgbClr val="FF0000"/>
                </a:solidFill>
                <a:latin typeface="Browallia New" pitchFamily="34" charset="-34"/>
                <a:cs typeface="Browallia New" pitchFamily="34" charset="-34"/>
              </a:rPr>
              <a:t>review the Company’s internal control system and internal audit system </a:t>
            </a:r>
            <a:r>
              <a:rPr lang="en-US" b="1" dirty="0">
                <a:latin typeface="Browallia New" pitchFamily="34" charset="-34"/>
                <a:cs typeface="Browallia New" pitchFamily="34" charset="-34"/>
              </a:rPr>
              <a:t>to ensure that they are suitable and efficient, to determine an internal audit unit’s independence, as well as to </a:t>
            </a:r>
            <a:r>
              <a:rPr lang="en-US" b="1" dirty="0">
                <a:solidFill>
                  <a:srgbClr val="FF0000"/>
                </a:solidFill>
                <a:latin typeface="Browallia New" pitchFamily="34" charset="-34"/>
                <a:cs typeface="Browallia New" pitchFamily="34" charset="-34"/>
              </a:rPr>
              <a:t>approve the appointment, transfer and dismissal of the chief of an internal audit unit or any other unit in charge of an internal audit</a:t>
            </a:r>
            <a:r>
              <a:rPr lang="en-US" b="1" dirty="0">
                <a:latin typeface="Browallia New" pitchFamily="34" charset="-34"/>
                <a:cs typeface="Browallia New" pitchFamily="34" charset="-34"/>
              </a:rPr>
              <a:t>; </a:t>
            </a:r>
            <a:endParaRPr lang="th-TH" b="1" kern="0" dirty="0" smtClean="0">
              <a:latin typeface="Browallia New" pitchFamily="34" charset="-34"/>
              <a:cs typeface="Browallia New" pitchFamily="34" charset="-34"/>
            </a:endParaRPr>
          </a:p>
        </p:txBody>
      </p:sp>
    </p:spTree>
    <p:extLst>
      <p:ext uri="{BB962C8B-B14F-4D97-AF65-F5344CB8AC3E}">
        <p14:creationId xmlns:p14="http://schemas.microsoft.com/office/powerpoint/2010/main" val="14293664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864197" y="1740583"/>
            <a:ext cx="7956276" cy="4806533"/>
          </a:xfrm>
          <a:prstGeom prst="roundRect">
            <a:avLst>
              <a:gd name="adj" fmla="val 5059"/>
            </a:avLst>
          </a:prstGeom>
          <a:gradFill flip="none" rotWithShape="1">
            <a:gsLst>
              <a:gs pos="0">
                <a:schemeClr val="accent6">
                  <a:lumMod val="20000"/>
                  <a:lumOff val="80000"/>
                </a:schemeClr>
              </a:gs>
              <a:gs pos="100000">
                <a:srgbClr val="FFF7F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59" y="-146686"/>
            <a:ext cx="9073008" cy="727122"/>
          </a:xfrm>
          <a:prstGeom prst="rect">
            <a:avLst/>
          </a:prstGeom>
        </p:spPr>
        <p:txBody>
          <a:bodyPr wrap="square">
            <a:spAutoFit/>
          </a:bodyPr>
          <a:lstStyle/>
          <a:p>
            <a:pPr defTabSz="762000">
              <a:lnSpc>
                <a:spcPct val="150000"/>
              </a:lnSpc>
              <a:buClr>
                <a:srgbClr val="C0504D"/>
              </a:buClr>
              <a:buSzPct val="80000"/>
            </a:pPr>
            <a:r>
              <a:rPr lang="en-ZA" sz="3000" b="1" kern="0" dirty="0" smtClean="0">
                <a:solidFill>
                  <a:sysClr val="windowText" lastClr="000000">
                    <a:lumMod val="85000"/>
                    <a:lumOff val="15000"/>
                  </a:sysClr>
                </a:solidFill>
                <a:latin typeface="Browallia New" pitchFamily="34" charset="-34"/>
                <a:ea typeface="Tahoma" pitchFamily="34" charset="0"/>
                <a:cs typeface="Browallia New" pitchFamily="34" charset="-34"/>
              </a:rPr>
              <a:t>MAIN DUTIES OF THE AUDIT COMMITTEE – SET (2008) (CONTINUED)</a:t>
            </a:r>
            <a:endParaRPr lang="en-US" sz="3000" b="1" kern="0" dirty="0">
              <a:solidFill>
                <a:sysClr val="windowText" lastClr="000000">
                  <a:lumMod val="85000"/>
                  <a:lumOff val="15000"/>
                </a:sysClr>
              </a:solidFill>
              <a:latin typeface="Browallia New" pitchFamily="34" charset="-34"/>
              <a:ea typeface="Tahoma" pitchFamily="34" charset="0"/>
              <a:cs typeface="Browallia New" pitchFamily="34" charset="-34"/>
            </a:endParaRPr>
          </a:p>
        </p:txBody>
      </p:sp>
      <p:sp>
        <p:nvSpPr>
          <p:cNvPr id="10" name="Text Box 33"/>
          <p:cNvSpPr txBox="1">
            <a:spLocks noChangeArrowheads="1"/>
          </p:cNvSpPr>
          <p:nvPr/>
        </p:nvSpPr>
        <p:spPr bwMode="auto">
          <a:xfrm>
            <a:off x="85732" y="764704"/>
            <a:ext cx="8905179" cy="954107"/>
          </a:xfrm>
          <a:prstGeom prst="rect">
            <a:avLst/>
          </a:prstGeom>
          <a:noFill/>
          <a:ln w="9525">
            <a:noFill/>
            <a:miter lim="800000"/>
            <a:headEnd/>
            <a:tailEnd/>
          </a:ln>
          <a:effectLst/>
        </p:spPr>
        <p:txBody>
          <a:bodyPr wrap="square">
            <a:spAutoFit/>
          </a:bodyPr>
          <a:lstStyle>
            <a:lvl1pPr marR="0" lvl="0" indent="0" defTabSz="762000" eaLnBrk="1" fontAlgn="auto" hangingPunct="1">
              <a:lnSpc>
                <a:spcPct val="100000"/>
              </a:lnSpc>
              <a:spcBef>
                <a:spcPct val="50000"/>
              </a:spcBef>
              <a:spcAft>
                <a:spcPts val="0"/>
              </a:spcAft>
              <a:buClrTx/>
              <a:buSzTx/>
              <a:buFontTx/>
              <a:buNone/>
              <a:tabLst/>
              <a:defRPr kumimoji="0" sz="2800" b="1" i="0" u="none" strike="noStrike" kern="0" cap="none" spc="0" normalizeH="0" baseline="0">
                <a:ln>
                  <a:noFill/>
                </a:ln>
                <a:solidFill>
                  <a:srgbClr val="C0504D"/>
                </a:solidFill>
                <a:effectLst/>
                <a:uLnTx/>
                <a:uFillTx/>
                <a:latin typeface="Browallia New" pitchFamily="34" charset="-34"/>
                <a:cs typeface="Browallia New" pitchFamily="34" charset="-34"/>
              </a:defRPr>
            </a:lvl1pPr>
            <a:extLst/>
          </a:lstStyle>
          <a:p>
            <a:r>
              <a:rPr lang="en-US" dirty="0"/>
              <a:t>An audit committee has the duties as delegated by the Company’s board of directors, as follows: </a:t>
            </a:r>
            <a:endParaRPr lang="th-TH" dirty="0">
              <a:solidFill>
                <a:srgbClr val="C00000"/>
              </a:solidFill>
            </a:endParaRPr>
          </a:p>
        </p:txBody>
      </p:sp>
      <p:pic>
        <p:nvPicPr>
          <p:cNvPr id="13" name="Picture 2" descr="http://www.clipartbest.com/cliparts/9cR/gBj/9cRgBjzoi.jpe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7315" b="93241" l="7593" r="33889"/>
                    </a14:imgEffect>
                  </a14:imgLayer>
                </a14:imgProps>
              </a:ext>
              <a:ext uri="{28A0092B-C50C-407E-A947-70E740481C1C}">
                <a14:useLocalDpi xmlns:a14="http://schemas.microsoft.com/office/drawing/2010/main" val="0"/>
              </a:ext>
            </a:extLst>
          </a:blip>
          <a:srcRect l="9952" t="8897" r="66737" b="9808"/>
          <a:stretch/>
        </p:blipFill>
        <p:spPr bwMode="auto">
          <a:xfrm>
            <a:off x="262406" y="2393091"/>
            <a:ext cx="1107291" cy="415402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1617967" y="1916832"/>
            <a:ext cx="6984776" cy="4549322"/>
          </a:xfrm>
          <a:prstGeom prst="rect">
            <a:avLst/>
          </a:prstGeom>
        </p:spPr>
        <p:txBody>
          <a:bodyPr wrap="square">
            <a:spAutoFit/>
          </a:bodyPr>
          <a:lstStyle/>
          <a:p>
            <a:pPr algn="thaiDist" defTabSz="762000">
              <a:lnSpc>
                <a:spcPct val="150000"/>
              </a:lnSpc>
              <a:defRPr/>
            </a:pPr>
            <a:r>
              <a:rPr lang="en-US" sz="2800" b="1" kern="0" dirty="0" smtClean="0">
                <a:latin typeface="Browallia New" pitchFamily="34" charset="-34"/>
                <a:cs typeface="Browallia New" pitchFamily="34" charset="-34"/>
              </a:rPr>
              <a:t>3.  </a:t>
            </a:r>
            <a:r>
              <a:rPr lang="en-US" b="1" dirty="0" smtClean="0">
                <a:latin typeface="Browallia New" pitchFamily="34" charset="-34"/>
                <a:cs typeface="Browallia New" pitchFamily="34" charset="-34"/>
              </a:rPr>
              <a:t>to </a:t>
            </a:r>
            <a:r>
              <a:rPr lang="en-US" b="1" dirty="0">
                <a:solidFill>
                  <a:srgbClr val="FF0000"/>
                </a:solidFill>
                <a:latin typeface="Browallia New" pitchFamily="34" charset="-34"/>
                <a:cs typeface="Browallia New" pitchFamily="34" charset="-34"/>
              </a:rPr>
              <a:t>review the Company’s compliance with the </a:t>
            </a:r>
            <a:r>
              <a:rPr lang="en-US" b="1" dirty="0" smtClean="0">
                <a:solidFill>
                  <a:srgbClr val="FF0000"/>
                </a:solidFill>
                <a:latin typeface="Browallia New" pitchFamily="34" charset="-34"/>
                <a:cs typeface="Browallia New" pitchFamily="34" charset="-34"/>
              </a:rPr>
              <a:t>laws </a:t>
            </a:r>
            <a:r>
              <a:rPr lang="en-US" b="1" dirty="0">
                <a:latin typeface="Browallia New" pitchFamily="34" charset="-34"/>
                <a:cs typeface="Browallia New" pitchFamily="34" charset="-34"/>
              </a:rPr>
              <a:t>on securities and exchange, the Exchange’s regulations, and the laws relating to the Company’s business; </a:t>
            </a:r>
            <a:endParaRPr lang="en-US" b="1" dirty="0" smtClean="0">
              <a:latin typeface="Browallia New" pitchFamily="34" charset="-34"/>
              <a:cs typeface="Browallia New" pitchFamily="34" charset="-34"/>
            </a:endParaRPr>
          </a:p>
          <a:p>
            <a:pPr algn="thaiDist" defTabSz="762000">
              <a:lnSpc>
                <a:spcPct val="150000"/>
              </a:lnSpc>
              <a:defRPr/>
            </a:pPr>
            <a:r>
              <a:rPr lang="en-US" b="1" dirty="0" smtClean="0">
                <a:latin typeface="Browallia New" pitchFamily="34" charset="-34"/>
                <a:cs typeface="Browallia New" pitchFamily="34" charset="-34"/>
              </a:rPr>
              <a:t>4</a:t>
            </a:r>
            <a:r>
              <a:rPr lang="en-US" b="1" dirty="0">
                <a:latin typeface="Browallia New" pitchFamily="34" charset="-34"/>
                <a:cs typeface="Browallia New" pitchFamily="34" charset="-34"/>
              </a:rPr>
              <a:t>. to </a:t>
            </a:r>
            <a:r>
              <a:rPr lang="en-US" b="1" dirty="0">
                <a:solidFill>
                  <a:srgbClr val="FF0000"/>
                </a:solidFill>
                <a:latin typeface="Browallia New" pitchFamily="34" charset="-34"/>
                <a:cs typeface="Browallia New" pitchFamily="34" charset="-34"/>
              </a:rPr>
              <a:t>consider, select and nominate an independent person to be the Company’s auditor</a:t>
            </a:r>
            <a:r>
              <a:rPr lang="en-US" b="1" dirty="0">
                <a:latin typeface="Browallia New" pitchFamily="34" charset="-34"/>
                <a:cs typeface="Browallia New" pitchFamily="34" charset="-34"/>
              </a:rPr>
              <a:t>, and to propose such person’s remuneration, as well as to attend a non-management meeting with an auditor at least once a year; </a:t>
            </a:r>
          </a:p>
          <a:p>
            <a:pPr lvl="0" algn="thaiDist" defTabSz="762000">
              <a:lnSpc>
                <a:spcPct val="150000"/>
              </a:lnSpc>
              <a:defRPr/>
            </a:pPr>
            <a:endParaRPr lang="th-TH" sz="2300" kern="0" dirty="0" smtClean="0">
              <a:latin typeface="Browallia New" pitchFamily="34" charset="-34"/>
              <a:cs typeface="Browallia New" pitchFamily="34" charset="-34"/>
            </a:endParaRPr>
          </a:p>
        </p:txBody>
      </p:sp>
    </p:spTree>
    <p:extLst>
      <p:ext uri="{BB962C8B-B14F-4D97-AF65-F5344CB8AC3E}">
        <p14:creationId xmlns:p14="http://schemas.microsoft.com/office/powerpoint/2010/main" val="10712435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LIAS" val="คณะกรรมการตรวจสอบต้องรายงานต่อใค"/>
</p:tagLst>
</file>

<file path=ppt/tags/tag2.xml><?xml version="1.0" encoding="utf-8"?>
<p:tagLst xmlns:a="http://schemas.openxmlformats.org/drawingml/2006/main" xmlns:r="http://schemas.openxmlformats.org/officeDocument/2006/relationships" xmlns:p="http://schemas.openxmlformats.org/presentationml/2006/main">
  <p:tag name="ALIAS" val="คณะกรรมการตรวจสอบต้องรายงานต่อใค"/>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WidescreenPresentation16x9">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shade val="45000"/>
                <a:satMod val="150000"/>
              </a:schemeClr>
            </a:gs>
            <a:gs pos="35000">
              <a:schemeClr val="phClr">
                <a:shade val="60000"/>
                <a:satMod val="150000"/>
              </a:schemeClr>
            </a:gs>
            <a:gs pos="100000">
              <a:schemeClr val="phClr">
                <a:tint val="97000"/>
                <a:satMod val="200000"/>
              </a:schemeClr>
            </a:gs>
          </a:gsLst>
          <a:lin ang="16200000" scaled="1"/>
        </a:gra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ชุดรูปแบบของ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92F831A-BD16-4DAF-8CAE-F21564186F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5095</Words>
  <Application>Microsoft Office PowerPoint</Application>
  <PresentationFormat>On-screen Show (4:3)</PresentationFormat>
  <Paragraphs>342</Paragraphs>
  <Slides>24</Slides>
  <Notes>22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1_WidescreenPresentation16x9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2016-04-29T07:43:00Z</dcterms:created>
  <dcterms:modified xsi:type="dcterms:W3CDTF">2018-01-19T13:55:20Z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TC101769309990</vt:lpwstr>
  </property>
</Properties>
</file>